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9" r:id="rId6"/>
    <p:sldId id="261" r:id="rId7"/>
    <p:sldId id="262" r:id="rId8"/>
    <p:sldId id="271" r:id="rId9"/>
    <p:sldId id="264" r:id="rId10"/>
    <p:sldId id="265" r:id="rId11"/>
    <p:sldId id="27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F7A9BD-BF5D-4742-BF30-CD640399DC7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FB69657-84E9-4E9B-A3E0-489CCC0AD27A}">
      <dgm:prSet phldrT="[Texto]"/>
      <dgm:spPr/>
      <dgm:t>
        <a:bodyPr/>
        <a:lstStyle/>
        <a:p>
          <a:r>
            <a:rPr lang="en-GB" b="1" i="0" dirty="0"/>
            <a:t>Image Processing</a:t>
          </a:r>
        </a:p>
      </dgm:t>
    </dgm:pt>
    <dgm:pt modelId="{9959F0EC-474F-4DE7-9644-BC0BFB600450}" type="parTrans" cxnId="{0BF4B5AD-2C78-44A2-9B1C-B2A6C5DA122C}">
      <dgm:prSet/>
      <dgm:spPr/>
      <dgm:t>
        <a:bodyPr/>
        <a:lstStyle/>
        <a:p>
          <a:endParaRPr lang="en-GB" b="1"/>
        </a:p>
      </dgm:t>
    </dgm:pt>
    <dgm:pt modelId="{6F9433C7-EF56-40E2-99F9-D1D6492BEA14}" type="sibTrans" cxnId="{0BF4B5AD-2C78-44A2-9B1C-B2A6C5DA122C}">
      <dgm:prSet/>
      <dgm:spPr/>
      <dgm:t>
        <a:bodyPr/>
        <a:lstStyle/>
        <a:p>
          <a:endParaRPr lang="en-GB" b="1"/>
        </a:p>
      </dgm:t>
    </dgm:pt>
    <dgm:pt modelId="{368F8CAB-70EE-499B-9DB0-92E7BFF3EB0F}">
      <dgm:prSet phldrT="[Texto]"/>
      <dgm:spPr/>
      <dgm:t>
        <a:bodyPr/>
        <a:lstStyle/>
        <a:p>
          <a:r>
            <a:rPr lang="en-GB" b="1" dirty="0"/>
            <a:t>Feature Extraction</a:t>
          </a:r>
        </a:p>
      </dgm:t>
    </dgm:pt>
    <dgm:pt modelId="{454E0244-C230-4C1E-BF4D-8F1BA255FDA4}" type="parTrans" cxnId="{DD64EEF8-0818-4740-965F-8603E17C554D}">
      <dgm:prSet/>
      <dgm:spPr/>
      <dgm:t>
        <a:bodyPr/>
        <a:lstStyle/>
        <a:p>
          <a:endParaRPr lang="en-GB" b="1"/>
        </a:p>
      </dgm:t>
    </dgm:pt>
    <dgm:pt modelId="{725509B8-1CEF-4359-98ED-8E2B98C4E0B2}" type="sibTrans" cxnId="{DD64EEF8-0818-4740-965F-8603E17C554D}">
      <dgm:prSet/>
      <dgm:spPr/>
      <dgm:t>
        <a:bodyPr/>
        <a:lstStyle/>
        <a:p>
          <a:endParaRPr lang="en-GB" b="1"/>
        </a:p>
      </dgm:t>
    </dgm:pt>
    <dgm:pt modelId="{E2E1FC6A-961E-4268-BBE0-D876E3F54A2E}">
      <dgm:prSet phldrT="[Texto]"/>
      <dgm:spPr/>
      <dgm:t>
        <a:bodyPr/>
        <a:lstStyle/>
        <a:p>
          <a:r>
            <a:rPr lang="en-GB" b="1" dirty="0"/>
            <a:t>Classification</a:t>
          </a:r>
        </a:p>
      </dgm:t>
    </dgm:pt>
    <dgm:pt modelId="{700F3778-3DB7-4073-8C44-1CFE954EE30A}" type="parTrans" cxnId="{4662FB0C-34E3-493E-9C26-17975312B8C9}">
      <dgm:prSet/>
      <dgm:spPr/>
      <dgm:t>
        <a:bodyPr/>
        <a:lstStyle/>
        <a:p>
          <a:endParaRPr lang="en-GB" b="1"/>
        </a:p>
      </dgm:t>
    </dgm:pt>
    <dgm:pt modelId="{D6D3AE85-854D-4FF6-B72F-FE5185B9418A}" type="sibTrans" cxnId="{4662FB0C-34E3-493E-9C26-17975312B8C9}">
      <dgm:prSet/>
      <dgm:spPr/>
      <dgm:t>
        <a:bodyPr/>
        <a:lstStyle/>
        <a:p>
          <a:endParaRPr lang="en-GB" b="1"/>
        </a:p>
      </dgm:t>
    </dgm:pt>
    <dgm:pt modelId="{5C1A65C7-6FFE-4FFE-95A3-C83D710F3964}">
      <dgm:prSet phldrT="[Texto]"/>
      <dgm:spPr/>
      <dgm:t>
        <a:bodyPr/>
        <a:lstStyle/>
        <a:p>
          <a:r>
            <a:rPr lang="en-GB" b="1" dirty="0"/>
            <a:t>Decision</a:t>
          </a:r>
        </a:p>
      </dgm:t>
    </dgm:pt>
    <dgm:pt modelId="{B9C296C5-BC56-44C3-B3AC-A715FD57520B}" type="parTrans" cxnId="{1B0657FB-6AAF-484C-AD5D-2A859902B28D}">
      <dgm:prSet/>
      <dgm:spPr/>
      <dgm:t>
        <a:bodyPr/>
        <a:lstStyle/>
        <a:p>
          <a:endParaRPr lang="en-GB" b="1"/>
        </a:p>
      </dgm:t>
    </dgm:pt>
    <dgm:pt modelId="{10DEC9A1-E1C0-4D5E-9E80-B20EE5387449}" type="sibTrans" cxnId="{1B0657FB-6AAF-484C-AD5D-2A859902B28D}">
      <dgm:prSet/>
      <dgm:spPr/>
      <dgm:t>
        <a:bodyPr/>
        <a:lstStyle/>
        <a:p>
          <a:endParaRPr lang="en-GB" b="1"/>
        </a:p>
      </dgm:t>
    </dgm:pt>
    <dgm:pt modelId="{19FFCD5F-F165-4FAE-AE38-3B5331262EB2}" type="pres">
      <dgm:prSet presAssocID="{66F7A9BD-BF5D-4742-BF30-CD640399DC77}" presName="Name0" presStyleCnt="0">
        <dgm:presLayoutVars>
          <dgm:dir/>
          <dgm:resizeHandles val="exact"/>
        </dgm:presLayoutVars>
      </dgm:prSet>
      <dgm:spPr/>
    </dgm:pt>
    <dgm:pt modelId="{D377083A-FFF5-4EA0-8138-23DE067416CF}" type="pres">
      <dgm:prSet presAssocID="{0FB69657-84E9-4E9B-A3E0-489CCC0AD27A}" presName="node" presStyleLbl="node1" presStyleIdx="0" presStyleCnt="4">
        <dgm:presLayoutVars>
          <dgm:bulletEnabled val="1"/>
        </dgm:presLayoutVars>
      </dgm:prSet>
      <dgm:spPr/>
    </dgm:pt>
    <dgm:pt modelId="{C773C56E-D5CF-47B8-8A57-C189236D1EFE}" type="pres">
      <dgm:prSet presAssocID="{6F9433C7-EF56-40E2-99F9-D1D6492BEA14}" presName="sibTrans" presStyleLbl="sibTrans2D1" presStyleIdx="0" presStyleCnt="3"/>
      <dgm:spPr/>
    </dgm:pt>
    <dgm:pt modelId="{4634EC4E-1ADB-4D5D-A2D3-2FFA7CA70025}" type="pres">
      <dgm:prSet presAssocID="{6F9433C7-EF56-40E2-99F9-D1D6492BEA14}" presName="connectorText" presStyleLbl="sibTrans2D1" presStyleIdx="0" presStyleCnt="3"/>
      <dgm:spPr/>
    </dgm:pt>
    <dgm:pt modelId="{3E08A2CE-E803-484D-8A17-D80BCBFA8BF5}" type="pres">
      <dgm:prSet presAssocID="{368F8CAB-70EE-499B-9DB0-92E7BFF3EB0F}" presName="node" presStyleLbl="node1" presStyleIdx="1" presStyleCnt="4">
        <dgm:presLayoutVars>
          <dgm:bulletEnabled val="1"/>
        </dgm:presLayoutVars>
      </dgm:prSet>
      <dgm:spPr/>
    </dgm:pt>
    <dgm:pt modelId="{7E01A9A0-3645-4B64-9AC1-8956CDB01385}" type="pres">
      <dgm:prSet presAssocID="{725509B8-1CEF-4359-98ED-8E2B98C4E0B2}" presName="sibTrans" presStyleLbl="sibTrans2D1" presStyleIdx="1" presStyleCnt="3"/>
      <dgm:spPr/>
    </dgm:pt>
    <dgm:pt modelId="{A01A37D4-B29F-4602-96C7-9993EEC66A92}" type="pres">
      <dgm:prSet presAssocID="{725509B8-1CEF-4359-98ED-8E2B98C4E0B2}" presName="connectorText" presStyleLbl="sibTrans2D1" presStyleIdx="1" presStyleCnt="3"/>
      <dgm:spPr/>
    </dgm:pt>
    <dgm:pt modelId="{EBCA4A9C-B826-4AE0-95EE-053BCF005A7C}" type="pres">
      <dgm:prSet presAssocID="{E2E1FC6A-961E-4268-BBE0-D876E3F54A2E}" presName="node" presStyleLbl="node1" presStyleIdx="2" presStyleCnt="4">
        <dgm:presLayoutVars>
          <dgm:bulletEnabled val="1"/>
        </dgm:presLayoutVars>
      </dgm:prSet>
      <dgm:spPr/>
    </dgm:pt>
    <dgm:pt modelId="{E0043927-51C9-481D-BC2D-1A2EB37DAA7A}" type="pres">
      <dgm:prSet presAssocID="{D6D3AE85-854D-4FF6-B72F-FE5185B9418A}" presName="sibTrans" presStyleLbl="sibTrans2D1" presStyleIdx="2" presStyleCnt="3"/>
      <dgm:spPr/>
    </dgm:pt>
    <dgm:pt modelId="{9E016BB9-8AA0-448C-A3ED-9F46BCAB8EF3}" type="pres">
      <dgm:prSet presAssocID="{D6D3AE85-854D-4FF6-B72F-FE5185B9418A}" presName="connectorText" presStyleLbl="sibTrans2D1" presStyleIdx="2" presStyleCnt="3"/>
      <dgm:spPr/>
    </dgm:pt>
    <dgm:pt modelId="{08CDA226-D8E6-4068-8559-12E1A787E9AE}" type="pres">
      <dgm:prSet presAssocID="{5C1A65C7-6FFE-4FFE-95A3-C83D710F3964}" presName="node" presStyleLbl="node1" presStyleIdx="3" presStyleCnt="4">
        <dgm:presLayoutVars>
          <dgm:bulletEnabled val="1"/>
        </dgm:presLayoutVars>
      </dgm:prSet>
      <dgm:spPr/>
    </dgm:pt>
  </dgm:ptLst>
  <dgm:cxnLst>
    <dgm:cxn modelId="{C3663308-66CC-45B4-8A0D-D2A12A70FDE7}" type="presOf" srcId="{725509B8-1CEF-4359-98ED-8E2B98C4E0B2}" destId="{A01A37D4-B29F-4602-96C7-9993EEC66A92}" srcOrd="1" destOrd="0" presId="urn:microsoft.com/office/officeart/2005/8/layout/process1"/>
    <dgm:cxn modelId="{4662FB0C-34E3-493E-9C26-17975312B8C9}" srcId="{66F7A9BD-BF5D-4742-BF30-CD640399DC77}" destId="{E2E1FC6A-961E-4268-BBE0-D876E3F54A2E}" srcOrd="2" destOrd="0" parTransId="{700F3778-3DB7-4073-8C44-1CFE954EE30A}" sibTransId="{D6D3AE85-854D-4FF6-B72F-FE5185B9418A}"/>
    <dgm:cxn modelId="{D9DDEF0F-E2E1-47CE-A333-287CC6676DA7}" type="presOf" srcId="{368F8CAB-70EE-499B-9DB0-92E7BFF3EB0F}" destId="{3E08A2CE-E803-484D-8A17-D80BCBFA8BF5}" srcOrd="0" destOrd="0" presId="urn:microsoft.com/office/officeart/2005/8/layout/process1"/>
    <dgm:cxn modelId="{DDFE8D25-26AA-4BAC-9064-7D2AAADA255D}" type="presOf" srcId="{725509B8-1CEF-4359-98ED-8E2B98C4E0B2}" destId="{7E01A9A0-3645-4B64-9AC1-8956CDB01385}" srcOrd="0" destOrd="0" presId="urn:microsoft.com/office/officeart/2005/8/layout/process1"/>
    <dgm:cxn modelId="{1F035C3E-225F-4DD0-9BAC-7063413F22CE}" type="presOf" srcId="{66F7A9BD-BF5D-4742-BF30-CD640399DC77}" destId="{19FFCD5F-F165-4FAE-AE38-3B5331262EB2}" srcOrd="0" destOrd="0" presId="urn:microsoft.com/office/officeart/2005/8/layout/process1"/>
    <dgm:cxn modelId="{572C3350-73CF-42B8-AAB7-9D8C40179985}" type="presOf" srcId="{5C1A65C7-6FFE-4FFE-95A3-C83D710F3964}" destId="{08CDA226-D8E6-4068-8559-12E1A787E9AE}" srcOrd="0" destOrd="0" presId="urn:microsoft.com/office/officeart/2005/8/layout/process1"/>
    <dgm:cxn modelId="{6987A67B-5873-4CDC-9665-8741EF666164}" type="presOf" srcId="{6F9433C7-EF56-40E2-99F9-D1D6492BEA14}" destId="{C773C56E-D5CF-47B8-8A57-C189236D1EFE}" srcOrd="0" destOrd="0" presId="urn:microsoft.com/office/officeart/2005/8/layout/process1"/>
    <dgm:cxn modelId="{0DC39A8F-C02B-4E82-89E6-43B99049E6DD}" type="presOf" srcId="{E2E1FC6A-961E-4268-BBE0-D876E3F54A2E}" destId="{EBCA4A9C-B826-4AE0-95EE-053BCF005A7C}" srcOrd="0" destOrd="0" presId="urn:microsoft.com/office/officeart/2005/8/layout/process1"/>
    <dgm:cxn modelId="{8A749F92-5E04-4565-8F4C-0E2AFC014D55}" type="presOf" srcId="{0FB69657-84E9-4E9B-A3E0-489CCC0AD27A}" destId="{D377083A-FFF5-4EA0-8138-23DE067416CF}" srcOrd="0" destOrd="0" presId="urn:microsoft.com/office/officeart/2005/8/layout/process1"/>
    <dgm:cxn modelId="{7538139E-B738-44C8-B099-231CE8144006}" type="presOf" srcId="{D6D3AE85-854D-4FF6-B72F-FE5185B9418A}" destId="{E0043927-51C9-481D-BC2D-1A2EB37DAA7A}" srcOrd="0" destOrd="0" presId="urn:microsoft.com/office/officeart/2005/8/layout/process1"/>
    <dgm:cxn modelId="{0952D2A1-95C9-4E2B-94B7-856380322752}" type="presOf" srcId="{6F9433C7-EF56-40E2-99F9-D1D6492BEA14}" destId="{4634EC4E-1ADB-4D5D-A2D3-2FFA7CA70025}" srcOrd="1" destOrd="0" presId="urn:microsoft.com/office/officeart/2005/8/layout/process1"/>
    <dgm:cxn modelId="{0BF4B5AD-2C78-44A2-9B1C-B2A6C5DA122C}" srcId="{66F7A9BD-BF5D-4742-BF30-CD640399DC77}" destId="{0FB69657-84E9-4E9B-A3E0-489CCC0AD27A}" srcOrd="0" destOrd="0" parTransId="{9959F0EC-474F-4DE7-9644-BC0BFB600450}" sibTransId="{6F9433C7-EF56-40E2-99F9-D1D6492BEA14}"/>
    <dgm:cxn modelId="{E98E8FCB-FACE-4FEF-AB49-5E44CE187CE2}" type="presOf" srcId="{D6D3AE85-854D-4FF6-B72F-FE5185B9418A}" destId="{9E016BB9-8AA0-448C-A3ED-9F46BCAB8EF3}" srcOrd="1" destOrd="0" presId="urn:microsoft.com/office/officeart/2005/8/layout/process1"/>
    <dgm:cxn modelId="{DD64EEF8-0818-4740-965F-8603E17C554D}" srcId="{66F7A9BD-BF5D-4742-BF30-CD640399DC77}" destId="{368F8CAB-70EE-499B-9DB0-92E7BFF3EB0F}" srcOrd="1" destOrd="0" parTransId="{454E0244-C230-4C1E-BF4D-8F1BA255FDA4}" sibTransId="{725509B8-1CEF-4359-98ED-8E2B98C4E0B2}"/>
    <dgm:cxn modelId="{1B0657FB-6AAF-484C-AD5D-2A859902B28D}" srcId="{66F7A9BD-BF5D-4742-BF30-CD640399DC77}" destId="{5C1A65C7-6FFE-4FFE-95A3-C83D710F3964}" srcOrd="3" destOrd="0" parTransId="{B9C296C5-BC56-44C3-B3AC-A715FD57520B}" sibTransId="{10DEC9A1-E1C0-4D5E-9E80-B20EE5387449}"/>
    <dgm:cxn modelId="{0652B8F6-7D8D-42C0-B885-F24EF511FEC3}" type="presParOf" srcId="{19FFCD5F-F165-4FAE-AE38-3B5331262EB2}" destId="{D377083A-FFF5-4EA0-8138-23DE067416CF}" srcOrd="0" destOrd="0" presId="urn:microsoft.com/office/officeart/2005/8/layout/process1"/>
    <dgm:cxn modelId="{8240E57D-7F4D-4F25-AD13-A1BD273BE9CA}" type="presParOf" srcId="{19FFCD5F-F165-4FAE-AE38-3B5331262EB2}" destId="{C773C56E-D5CF-47B8-8A57-C189236D1EFE}" srcOrd="1" destOrd="0" presId="urn:microsoft.com/office/officeart/2005/8/layout/process1"/>
    <dgm:cxn modelId="{DC780E4A-00D0-4C3E-B122-E71A8CB55D3D}" type="presParOf" srcId="{C773C56E-D5CF-47B8-8A57-C189236D1EFE}" destId="{4634EC4E-1ADB-4D5D-A2D3-2FFA7CA70025}" srcOrd="0" destOrd="0" presId="urn:microsoft.com/office/officeart/2005/8/layout/process1"/>
    <dgm:cxn modelId="{6EF4C101-F673-4BBF-9DBB-33D0D11B5193}" type="presParOf" srcId="{19FFCD5F-F165-4FAE-AE38-3B5331262EB2}" destId="{3E08A2CE-E803-484D-8A17-D80BCBFA8BF5}" srcOrd="2" destOrd="0" presId="urn:microsoft.com/office/officeart/2005/8/layout/process1"/>
    <dgm:cxn modelId="{88A9029B-0224-43CD-81FA-C8EFE5B56872}" type="presParOf" srcId="{19FFCD5F-F165-4FAE-AE38-3B5331262EB2}" destId="{7E01A9A0-3645-4B64-9AC1-8956CDB01385}" srcOrd="3" destOrd="0" presId="urn:microsoft.com/office/officeart/2005/8/layout/process1"/>
    <dgm:cxn modelId="{6AC9F52A-E48E-4ECE-BDC7-F3EF6A6CB6F6}" type="presParOf" srcId="{7E01A9A0-3645-4B64-9AC1-8956CDB01385}" destId="{A01A37D4-B29F-4602-96C7-9993EEC66A92}" srcOrd="0" destOrd="0" presId="urn:microsoft.com/office/officeart/2005/8/layout/process1"/>
    <dgm:cxn modelId="{160DFFA1-793D-4236-A68D-B8E28BD57AD9}" type="presParOf" srcId="{19FFCD5F-F165-4FAE-AE38-3B5331262EB2}" destId="{EBCA4A9C-B826-4AE0-95EE-053BCF005A7C}" srcOrd="4" destOrd="0" presId="urn:microsoft.com/office/officeart/2005/8/layout/process1"/>
    <dgm:cxn modelId="{FD0DEB5C-3A9F-4BE0-A8E6-33B3D16C67B4}" type="presParOf" srcId="{19FFCD5F-F165-4FAE-AE38-3B5331262EB2}" destId="{E0043927-51C9-481D-BC2D-1A2EB37DAA7A}" srcOrd="5" destOrd="0" presId="urn:microsoft.com/office/officeart/2005/8/layout/process1"/>
    <dgm:cxn modelId="{4F7D1B01-02EC-4F89-A907-8D48562A2420}" type="presParOf" srcId="{E0043927-51C9-481D-BC2D-1A2EB37DAA7A}" destId="{9E016BB9-8AA0-448C-A3ED-9F46BCAB8EF3}" srcOrd="0" destOrd="0" presId="urn:microsoft.com/office/officeart/2005/8/layout/process1"/>
    <dgm:cxn modelId="{68874133-3B71-4513-86D0-1392A0A82414}" type="presParOf" srcId="{19FFCD5F-F165-4FAE-AE38-3B5331262EB2}" destId="{08CDA226-D8E6-4068-8559-12E1A787E9AE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310E11-036E-E140-A27D-895451F987AF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A1A8C664-5506-4F4F-8157-A2D90479390E}">
      <dgm:prSet phldrT="[Texto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GB" b="1" noProof="0" dirty="0"/>
            <a:t>Input a new image and compute SIFT descriptors</a:t>
          </a:r>
        </a:p>
      </dgm:t>
    </dgm:pt>
    <dgm:pt modelId="{3EBD4FB4-8EF2-FB4A-AAD0-8D4C1F213C6B}" type="parTrans" cxnId="{23F610F5-E726-454F-86E9-0E1D28D594FF}">
      <dgm:prSet/>
      <dgm:spPr/>
      <dgm:t>
        <a:bodyPr/>
        <a:lstStyle/>
        <a:p>
          <a:endParaRPr lang="pt-PT" b="1"/>
        </a:p>
      </dgm:t>
    </dgm:pt>
    <dgm:pt modelId="{4198F689-0C94-6B44-9109-E40950F7F741}" type="sibTrans" cxnId="{23F610F5-E726-454F-86E9-0E1D28D594FF}">
      <dgm:prSet/>
      <dgm:spPr/>
      <dgm:t>
        <a:bodyPr/>
        <a:lstStyle/>
        <a:p>
          <a:endParaRPr lang="pt-PT" b="1"/>
        </a:p>
      </dgm:t>
    </dgm:pt>
    <dgm:pt modelId="{25667D27-A2D8-1140-85B1-F851B293C89B}">
      <dgm:prSet phldrT="[Texto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GB" b="1" noProof="0" dirty="0"/>
            <a:t>FLANN to compare descriptors from all training classes and the new image (K=2)</a:t>
          </a:r>
        </a:p>
      </dgm:t>
    </dgm:pt>
    <dgm:pt modelId="{4DE303E6-4FCB-7845-8A13-BFE34377D17D}" type="parTrans" cxnId="{91D5AC78-289E-AF48-B938-E8A62BBF5334}">
      <dgm:prSet/>
      <dgm:spPr/>
      <dgm:t>
        <a:bodyPr/>
        <a:lstStyle/>
        <a:p>
          <a:endParaRPr lang="pt-PT" b="1"/>
        </a:p>
      </dgm:t>
    </dgm:pt>
    <dgm:pt modelId="{74ACE451-2051-A040-992A-C64EAD2427EF}" type="sibTrans" cxnId="{91D5AC78-289E-AF48-B938-E8A62BBF5334}">
      <dgm:prSet/>
      <dgm:spPr/>
      <dgm:t>
        <a:bodyPr/>
        <a:lstStyle/>
        <a:p>
          <a:endParaRPr lang="pt-PT" b="1"/>
        </a:p>
      </dgm:t>
    </dgm:pt>
    <dgm:pt modelId="{7A027967-0837-6B47-BD68-E52D224F6A20}">
      <dgm:prSet phldrT="[Texto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GB" b="1" noProof="0" dirty="0"/>
            <a:t>The pair of images with the lowest distance are the most similar</a:t>
          </a:r>
        </a:p>
      </dgm:t>
    </dgm:pt>
    <dgm:pt modelId="{153457BD-B01E-AF4A-9047-2736489A3973}" type="parTrans" cxnId="{8E3C0971-E3B7-8E48-8970-8F4BCDA6F6EA}">
      <dgm:prSet/>
      <dgm:spPr/>
      <dgm:t>
        <a:bodyPr/>
        <a:lstStyle/>
        <a:p>
          <a:endParaRPr lang="pt-PT" b="1"/>
        </a:p>
      </dgm:t>
    </dgm:pt>
    <dgm:pt modelId="{F9497D4B-20FB-CF4E-8E07-E5499BB19E07}" type="sibTrans" cxnId="{8E3C0971-E3B7-8E48-8970-8F4BCDA6F6EA}">
      <dgm:prSet/>
      <dgm:spPr/>
      <dgm:t>
        <a:bodyPr/>
        <a:lstStyle/>
        <a:p>
          <a:endParaRPr lang="pt-PT" b="1"/>
        </a:p>
      </dgm:t>
    </dgm:pt>
    <dgm:pt modelId="{B38D101C-A5B4-2B4E-8A85-F18ABE592FC0}">
      <dgm:prSet phldrT="[Texto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GB" b="1" noProof="0" dirty="0"/>
            <a:t>Assign new image the same class from the most similar image</a:t>
          </a:r>
        </a:p>
      </dgm:t>
    </dgm:pt>
    <dgm:pt modelId="{BB1E763E-D5F6-124F-94C2-F6C8ABBA6CFA}" type="parTrans" cxnId="{BD824357-133F-C147-879E-C77181AC922F}">
      <dgm:prSet/>
      <dgm:spPr/>
      <dgm:t>
        <a:bodyPr/>
        <a:lstStyle/>
        <a:p>
          <a:endParaRPr lang="pt-PT" b="1"/>
        </a:p>
      </dgm:t>
    </dgm:pt>
    <dgm:pt modelId="{808F1CA7-45BF-B043-9A12-17CCFB115254}" type="sibTrans" cxnId="{BD824357-133F-C147-879E-C77181AC922F}">
      <dgm:prSet/>
      <dgm:spPr/>
      <dgm:t>
        <a:bodyPr/>
        <a:lstStyle/>
        <a:p>
          <a:endParaRPr lang="pt-PT" b="1"/>
        </a:p>
      </dgm:t>
    </dgm:pt>
    <dgm:pt modelId="{861D5C7E-7252-CF4F-A387-1AFCDB4CC0B0}" type="pres">
      <dgm:prSet presAssocID="{12310E11-036E-E140-A27D-895451F987AF}" presName="Name0" presStyleCnt="0">
        <dgm:presLayoutVars>
          <dgm:dir/>
          <dgm:resizeHandles val="exact"/>
        </dgm:presLayoutVars>
      </dgm:prSet>
      <dgm:spPr/>
    </dgm:pt>
    <dgm:pt modelId="{D23E53BF-98D1-644B-8BA7-6662E3FFE12E}" type="pres">
      <dgm:prSet presAssocID="{A1A8C664-5506-4F4F-8157-A2D90479390E}" presName="parTxOnly" presStyleLbl="node1" presStyleIdx="0" presStyleCnt="4">
        <dgm:presLayoutVars>
          <dgm:bulletEnabled val="1"/>
        </dgm:presLayoutVars>
      </dgm:prSet>
      <dgm:spPr/>
    </dgm:pt>
    <dgm:pt modelId="{9DF3BBE3-29F4-FE45-B6A4-8D939B09C765}" type="pres">
      <dgm:prSet presAssocID="{4198F689-0C94-6B44-9109-E40950F7F741}" presName="parSpace" presStyleCnt="0"/>
      <dgm:spPr/>
    </dgm:pt>
    <dgm:pt modelId="{BB243182-A595-2E42-89F5-50B0BF6938BC}" type="pres">
      <dgm:prSet presAssocID="{25667D27-A2D8-1140-85B1-F851B293C89B}" presName="parTxOnly" presStyleLbl="node1" presStyleIdx="1" presStyleCnt="4" custScaleX="128189">
        <dgm:presLayoutVars>
          <dgm:bulletEnabled val="1"/>
        </dgm:presLayoutVars>
      </dgm:prSet>
      <dgm:spPr/>
    </dgm:pt>
    <dgm:pt modelId="{4A0F1AAE-4DBC-5F44-B33B-4F016F57893B}" type="pres">
      <dgm:prSet presAssocID="{74ACE451-2051-A040-992A-C64EAD2427EF}" presName="parSpace" presStyleCnt="0"/>
      <dgm:spPr/>
    </dgm:pt>
    <dgm:pt modelId="{79009070-6744-A544-8C25-F3529C421FE4}" type="pres">
      <dgm:prSet presAssocID="{7A027967-0837-6B47-BD68-E52D224F6A20}" presName="parTxOnly" presStyleLbl="node1" presStyleIdx="2" presStyleCnt="4">
        <dgm:presLayoutVars>
          <dgm:bulletEnabled val="1"/>
        </dgm:presLayoutVars>
      </dgm:prSet>
      <dgm:spPr/>
    </dgm:pt>
    <dgm:pt modelId="{B3D9E3CC-583A-4E43-9497-D19CB82401F5}" type="pres">
      <dgm:prSet presAssocID="{F9497D4B-20FB-CF4E-8E07-E5499BB19E07}" presName="parSpace" presStyleCnt="0"/>
      <dgm:spPr/>
    </dgm:pt>
    <dgm:pt modelId="{F485F3A6-8370-0F4C-9802-25A65CD6A646}" type="pres">
      <dgm:prSet presAssocID="{B38D101C-A5B4-2B4E-8A85-F18ABE592FC0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0688751D-362F-4645-845D-10BEA69AF164}" type="presOf" srcId="{12310E11-036E-E140-A27D-895451F987AF}" destId="{861D5C7E-7252-CF4F-A387-1AFCDB4CC0B0}" srcOrd="0" destOrd="0" presId="urn:microsoft.com/office/officeart/2005/8/layout/hChevron3"/>
    <dgm:cxn modelId="{BD824357-133F-C147-879E-C77181AC922F}" srcId="{12310E11-036E-E140-A27D-895451F987AF}" destId="{B38D101C-A5B4-2B4E-8A85-F18ABE592FC0}" srcOrd="3" destOrd="0" parTransId="{BB1E763E-D5F6-124F-94C2-F6C8ABBA6CFA}" sibTransId="{808F1CA7-45BF-B043-9A12-17CCFB115254}"/>
    <dgm:cxn modelId="{8EA1025D-5BC7-8443-994C-F7C990474641}" type="presOf" srcId="{25667D27-A2D8-1140-85B1-F851B293C89B}" destId="{BB243182-A595-2E42-89F5-50B0BF6938BC}" srcOrd="0" destOrd="0" presId="urn:microsoft.com/office/officeart/2005/8/layout/hChevron3"/>
    <dgm:cxn modelId="{B0704564-5FF0-F742-8F34-C1B07AD14565}" type="presOf" srcId="{A1A8C664-5506-4F4F-8157-A2D90479390E}" destId="{D23E53BF-98D1-644B-8BA7-6662E3FFE12E}" srcOrd="0" destOrd="0" presId="urn:microsoft.com/office/officeart/2005/8/layout/hChevron3"/>
    <dgm:cxn modelId="{8E3C0971-E3B7-8E48-8970-8F4BCDA6F6EA}" srcId="{12310E11-036E-E140-A27D-895451F987AF}" destId="{7A027967-0837-6B47-BD68-E52D224F6A20}" srcOrd="2" destOrd="0" parTransId="{153457BD-B01E-AF4A-9047-2736489A3973}" sibTransId="{F9497D4B-20FB-CF4E-8E07-E5499BB19E07}"/>
    <dgm:cxn modelId="{91D5AC78-289E-AF48-B938-E8A62BBF5334}" srcId="{12310E11-036E-E140-A27D-895451F987AF}" destId="{25667D27-A2D8-1140-85B1-F851B293C89B}" srcOrd="1" destOrd="0" parTransId="{4DE303E6-4FCB-7845-8A13-BFE34377D17D}" sibTransId="{74ACE451-2051-A040-992A-C64EAD2427EF}"/>
    <dgm:cxn modelId="{CE699D79-B88B-1949-AE7F-08026D2AF5CF}" type="presOf" srcId="{7A027967-0837-6B47-BD68-E52D224F6A20}" destId="{79009070-6744-A544-8C25-F3529C421FE4}" srcOrd="0" destOrd="0" presId="urn:microsoft.com/office/officeart/2005/8/layout/hChevron3"/>
    <dgm:cxn modelId="{0F7EB5C3-8613-6B47-9BE4-C89FE41B39AE}" type="presOf" srcId="{B38D101C-A5B4-2B4E-8A85-F18ABE592FC0}" destId="{F485F3A6-8370-0F4C-9802-25A65CD6A646}" srcOrd="0" destOrd="0" presId="urn:microsoft.com/office/officeart/2005/8/layout/hChevron3"/>
    <dgm:cxn modelId="{23F610F5-E726-454F-86E9-0E1D28D594FF}" srcId="{12310E11-036E-E140-A27D-895451F987AF}" destId="{A1A8C664-5506-4F4F-8157-A2D90479390E}" srcOrd="0" destOrd="0" parTransId="{3EBD4FB4-8EF2-FB4A-AAD0-8D4C1F213C6B}" sibTransId="{4198F689-0C94-6B44-9109-E40950F7F741}"/>
    <dgm:cxn modelId="{68FA9F07-58E9-3047-BF77-8142D75A28F3}" type="presParOf" srcId="{861D5C7E-7252-CF4F-A387-1AFCDB4CC0B0}" destId="{D23E53BF-98D1-644B-8BA7-6662E3FFE12E}" srcOrd="0" destOrd="0" presId="urn:microsoft.com/office/officeart/2005/8/layout/hChevron3"/>
    <dgm:cxn modelId="{850D3FCD-8284-1147-AC5D-07FA9DCF8C4B}" type="presParOf" srcId="{861D5C7E-7252-CF4F-A387-1AFCDB4CC0B0}" destId="{9DF3BBE3-29F4-FE45-B6A4-8D939B09C765}" srcOrd="1" destOrd="0" presId="urn:microsoft.com/office/officeart/2005/8/layout/hChevron3"/>
    <dgm:cxn modelId="{AF88D89C-8B58-214E-9E55-6EC5A08AF858}" type="presParOf" srcId="{861D5C7E-7252-CF4F-A387-1AFCDB4CC0B0}" destId="{BB243182-A595-2E42-89F5-50B0BF6938BC}" srcOrd="2" destOrd="0" presId="urn:microsoft.com/office/officeart/2005/8/layout/hChevron3"/>
    <dgm:cxn modelId="{4AC7C122-1C92-AE40-9979-3D8849A28EC7}" type="presParOf" srcId="{861D5C7E-7252-CF4F-A387-1AFCDB4CC0B0}" destId="{4A0F1AAE-4DBC-5F44-B33B-4F016F57893B}" srcOrd="3" destOrd="0" presId="urn:microsoft.com/office/officeart/2005/8/layout/hChevron3"/>
    <dgm:cxn modelId="{A5BFC3A9-4242-B346-84E1-9056BA74F035}" type="presParOf" srcId="{861D5C7E-7252-CF4F-A387-1AFCDB4CC0B0}" destId="{79009070-6744-A544-8C25-F3529C421FE4}" srcOrd="4" destOrd="0" presId="urn:microsoft.com/office/officeart/2005/8/layout/hChevron3"/>
    <dgm:cxn modelId="{13C2413B-89FC-7249-AC08-54D864780670}" type="presParOf" srcId="{861D5C7E-7252-CF4F-A387-1AFCDB4CC0B0}" destId="{B3D9E3CC-583A-4E43-9497-D19CB82401F5}" srcOrd="5" destOrd="0" presId="urn:microsoft.com/office/officeart/2005/8/layout/hChevron3"/>
    <dgm:cxn modelId="{78711C93-D428-0648-93C1-0E24C2A3689C}" type="presParOf" srcId="{861D5C7E-7252-CF4F-A387-1AFCDB4CC0B0}" destId="{F485F3A6-8370-0F4C-9802-25A65CD6A646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8EDCD5-149E-9F4D-B788-0B6EC8DC486B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751B833A-D2C5-DE40-A68C-1F0E25BEEE49}">
      <dgm:prSet phldrT="[Texto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noProof="0" dirty="0"/>
            <a:t>Train classifier with the features from the training images</a:t>
          </a:r>
        </a:p>
      </dgm:t>
    </dgm:pt>
    <dgm:pt modelId="{D44A2F7C-3EB4-AA45-BC65-C6F4EBC506E1}" type="parTrans" cxnId="{EB59E6E3-98A4-5747-BC0D-D11B705EC9AC}">
      <dgm:prSet/>
      <dgm:spPr/>
      <dgm:t>
        <a:bodyPr/>
        <a:lstStyle/>
        <a:p>
          <a:endParaRPr lang="pt-PT" b="1"/>
        </a:p>
      </dgm:t>
    </dgm:pt>
    <dgm:pt modelId="{BC2C1851-8715-3E4A-A6A8-858A2C3542E7}" type="sibTrans" cxnId="{EB59E6E3-98A4-5747-BC0D-D11B705EC9AC}">
      <dgm:prSet/>
      <dgm:spPr/>
      <dgm:t>
        <a:bodyPr/>
        <a:lstStyle/>
        <a:p>
          <a:endParaRPr lang="pt-PT" b="1"/>
        </a:p>
      </dgm:t>
    </dgm:pt>
    <dgm:pt modelId="{53EA5D6C-8916-CF4D-A82A-F1BDA5B44B65}">
      <dgm:prSet phldrT="[Texto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noProof="0" dirty="0"/>
            <a:t>Input a new image, compute descriptors and obtain its bag of visual words</a:t>
          </a:r>
        </a:p>
      </dgm:t>
    </dgm:pt>
    <dgm:pt modelId="{A3B2B38C-137C-6144-96AB-35C98E60F780}" type="parTrans" cxnId="{1C1DEE13-63BE-A842-ADC8-9BF41D2E526F}">
      <dgm:prSet/>
      <dgm:spPr/>
      <dgm:t>
        <a:bodyPr/>
        <a:lstStyle/>
        <a:p>
          <a:endParaRPr lang="pt-PT" b="1"/>
        </a:p>
      </dgm:t>
    </dgm:pt>
    <dgm:pt modelId="{EB9CFC71-FDA5-094A-81BB-4E7733A3C30F}" type="sibTrans" cxnId="{1C1DEE13-63BE-A842-ADC8-9BF41D2E526F}">
      <dgm:prSet/>
      <dgm:spPr/>
      <dgm:t>
        <a:bodyPr/>
        <a:lstStyle/>
        <a:p>
          <a:endParaRPr lang="pt-PT" b="1"/>
        </a:p>
      </dgm:t>
    </dgm:pt>
    <dgm:pt modelId="{9B63FC6A-B29A-4C4F-ABA8-FC4B20F8D113}">
      <dgm:prSet phldrT="[Texto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noProof="0" dirty="0"/>
            <a:t>Input these features into the trained model</a:t>
          </a:r>
        </a:p>
      </dgm:t>
    </dgm:pt>
    <dgm:pt modelId="{6DEC6491-964E-CF44-AF8B-F792844757C2}" type="parTrans" cxnId="{8D91443C-F7D0-5C48-93C7-DF4ED840F642}">
      <dgm:prSet/>
      <dgm:spPr/>
      <dgm:t>
        <a:bodyPr/>
        <a:lstStyle/>
        <a:p>
          <a:endParaRPr lang="pt-PT" b="1"/>
        </a:p>
      </dgm:t>
    </dgm:pt>
    <dgm:pt modelId="{C6609B78-8B34-C442-AA0B-70A24AC055ED}" type="sibTrans" cxnId="{8D91443C-F7D0-5C48-93C7-DF4ED840F642}">
      <dgm:prSet/>
      <dgm:spPr/>
      <dgm:t>
        <a:bodyPr/>
        <a:lstStyle/>
        <a:p>
          <a:endParaRPr lang="pt-PT" b="1"/>
        </a:p>
      </dgm:t>
    </dgm:pt>
    <dgm:pt modelId="{816D1061-70A1-8345-A441-EF26F4FB46E6}">
      <dgm:prSet phldrT="[Texto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noProof="0" dirty="0"/>
            <a:t>Compute and output prediction</a:t>
          </a:r>
        </a:p>
      </dgm:t>
    </dgm:pt>
    <dgm:pt modelId="{725800DA-4785-E649-88EF-5FC795C9FEBC}" type="parTrans" cxnId="{503FC573-01E1-6B40-B35F-42515817C7B2}">
      <dgm:prSet/>
      <dgm:spPr/>
      <dgm:t>
        <a:bodyPr/>
        <a:lstStyle/>
        <a:p>
          <a:endParaRPr lang="pt-PT" b="1"/>
        </a:p>
      </dgm:t>
    </dgm:pt>
    <dgm:pt modelId="{C485A966-A870-0D4E-BF2B-968274816EFB}" type="sibTrans" cxnId="{503FC573-01E1-6B40-B35F-42515817C7B2}">
      <dgm:prSet/>
      <dgm:spPr/>
      <dgm:t>
        <a:bodyPr/>
        <a:lstStyle/>
        <a:p>
          <a:endParaRPr lang="pt-PT" b="1"/>
        </a:p>
      </dgm:t>
    </dgm:pt>
    <dgm:pt modelId="{CB3B45FF-34BE-6145-AC6D-9F9C36ABAF0F}" type="pres">
      <dgm:prSet presAssocID="{E28EDCD5-149E-9F4D-B788-0B6EC8DC486B}" presName="Name0" presStyleCnt="0">
        <dgm:presLayoutVars>
          <dgm:dir/>
          <dgm:resizeHandles val="exact"/>
        </dgm:presLayoutVars>
      </dgm:prSet>
      <dgm:spPr/>
    </dgm:pt>
    <dgm:pt modelId="{143A97F2-39A0-004E-BB0D-14176CCEAE50}" type="pres">
      <dgm:prSet presAssocID="{751B833A-D2C5-DE40-A68C-1F0E25BEEE49}" presName="node" presStyleLbl="node1" presStyleIdx="0" presStyleCnt="4" custScaleX="134186">
        <dgm:presLayoutVars>
          <dgm:bulletEnabled val="1"/>
        </dgm:presLayoutVars>
      </dgm:prSet>
      <dgm:spPr/>
    </dgm:pt>
    <dgm:pt modelId="{64C1367B-D74F-AE4F-B507-E676480B9FD0}" type="pres">
      <dgm:prSet presAssocID="{BC2C1851-8715-3E4A-A6A8-858A2C3542E7}" presName="sibTrans" presStyleLbl="sibTrans2D1" presStyleIdx="0" presStyleCnt="3"/>
      <dgm:spPr/>
    </dgm:pt>
    <dgm:pt modelId="{696A30A2-E904-1347-8674-B61052CEC437}" type="pres">
      <dgm:prSet presAssocID="{BC2C1851-8715-3E4A-A6A8-858A2C3542E7}" presName="connectorText" presStyleLbl="sibTrans2D1" presStyleIdx="0" presStyleCnt="3"/>
      <dgm:spPr/>
    </dgm:pt>
    <dgm:pt modelId="{D705D4FF-FE0E-E944-AD38-9958D4B970F5}" type="pres">
      <dgm:prSet presAssocID="{53EA5D6C-8916-CF4D-A82A-F1BDA5B44B65}" presName="node" presStyleLbl="node1" presStyleIdx="1" presStyleCnt="4" custScaleX="120852">
        <dgm:presLayoutVars>
          <dgm:bulletEnabled val="1"/>
        </dgm:presLayoutVars>
      </dgm:prSet>
      <dgm:spPr/>
    </dgm:pt>
    <dgm:pt modelId="{E210A3F8-D4D7-514E-89E6-290A301FFDAF}" type="pres">
      <dgm:prSet presAssocID="{EB9CFC71-FDA5-094A-81BB-4E7733A3C30F}" presName="sibTrans" presStyleLbl="sibTrans2D1" presStyleIdx="1" presStyleCnt="3"/>
      <dgm:spPr/>
    </dgm:pt>
    <dgm:pt modelId="{F44E41D9-4C81-4F42-937A-7D67426AA1F3}" type="pres">
      <dgm:prSet presAssocID="{EB9CFC71-FDA5-094A-81BB-4E7733A3C30F}" presName="connectorText" presStyleLbl="sibTrans2D1" presStyleIdx="1" presStyleCnt="3"/>
      <dgm:spPr/>
    </dgm:pt>
    <dgm:pt modelId="{4453D9CA-BD8F-9D4D-A902-328971A5B28E}" type="pres">
      <dgm:prSet presAssocID="{9B63FC6A-B29A-4C4F-ABA8-FC4B20F8D113}" presName="node" presStyleLbl="node1" presStyleIdx="2" presStyleCnt="4">
        <dgm:presLayoutVars>
          <dgm:bulletEnabled val="1"/>
        </dgm:presLayoutVars>
      </dgm:prSet>
      <dgm:spPr/>
    </dgm:pt>
    <dgm:pt modelId="{4E5614A5-AFF0-EF44-BA08-E99BB35B7544}" type="pres">
      <dgm:prSet presAssocID="{C6609B78-8B34-C442-AA0B-70A24AC055ED}" presName="sibTrans" presStyleLbl="sibTrans2D1" presStyleIdx="2" presStyleCnt="3"/>
      <dgm:spPr/>
    </dgm:pt>
    <dgm:pt modelId="{D3498475-BA05-374D-9594-9E155DFDBF80}" type="pres">
      <dgm:prSet presAssocID="{C6609B78-8B34-C442-AA0B-70A24AC055ED}" presName="connectorText" presStyleLbl="sibTrans2D1" presStyleIdx="2" presStyleCnt="3"/>
      <dgm:spPr/>
    </dgm:pt>
    <dgm:pt modelId="{9C5F1747-37C0-FD4E-979B-69F12E60A81F}" type="pres">
      <dgm:prSet presAssocID="{816D1061-70A1-8345-A441-EF26F4FB46E6}" presName="node" presStyleLbl="node1" presStyleIdx="3" presStyleCnt="4">
        <dgm:presLayoutVars>
          <dgm:bulletEnabled val="1"/>
        </dgm:presLayoutVars>
      </dgm:prSet>
      <dgm:spPr/>
    </dgm:pt>
  </dgm:ptLst>
  <dgm:cxnLst>
    <dgm:cxn modelId="{10274F02-B9D2-4B41-A176-7C152A6A4636}" type="presOf" srcId="{C6609B78-8B34-C442-AA0B-70A24AC055ED}" destId="{D3498475-BA05-374D-9594-9E155DFDBF80}" srcOrd="1" destOrd="0" presId="urn:microsoft.com/office/officeart/2005/8/layout/process1"/>
    <dgm:cxn modelId="{1C1DEE13-63BE-A842-ADC8-9BF41D2E526F}" srcId="{E28EDCD5-149E-9F4D-B788-0B6EC8DC486B}" destId="{53EA5D6C-8916-CF4D-A82A-F1BDA5B44B65}" srcOrd="1" destOrd="0" parTransId="{A3B2B38C-137C-6144-96AB-35C98E60F780}" sibTransId="{EB9CFC71-FDA5-094A-81BB-4E7733A3C30F}"/>
    <dgm:cxn modelId="{8D91443C-F7D0-5C48-93C7-DF4ED840F642}" srcId="{E28EDCD5-149E-9F4D-B788-0B6EC8DC486B}" destId="{9B63FC6A-B29A-4C4F-ABA8-FC4B20F8D113}" srcOrd="2" destOrd="0" parTransId="{6DEC6491-964E-CF44-AF8B-F792844757C2}" sibTransId="{C6609B78-8B34-C442-AA0B-70A24AC055ED}"/>
    <dgm:cxn modelId="{D58AA83C-E33F-0D4D-B76E-75CF81CAA2F1}" type="presOf" srcId="{EB9CFC71-FDA5-094A-81BB-4E7733A3C30F}" destId="{E210A3F8-D4D7-514E-89E6-290A301FFDAF}" srcOrd="0" destOrd="0" presId="urn:microsoft.com/office/officeart/2005/8/layout/process1"/>
    <dgm:cxn modelId="{A43C714B-9B6E-6149-BF73-55D9178AC055}" type="presOf" srcId="{BC2C1851-8715-3E4A-A6A8-858A2C3542E7}" destId="{696A30A2-E904-1347-8674-B61052CEC437}" srcOrd="1" destOrd="0" presId="urn:microsoft.com/office/officeart/2005/8/layout/process1"/>
    <dgm:cxn modelId="{503FC573-01E1-6B40-B35F-42515817C7B2}" srcId="{E28EDCD5-149E-9F4D-B788-0B6EC8DC486B}" destId="{816D1061-70A1-8345-A441-EF26F4FB46E6}" srcOrd="3" destOrd="0" parTransId="{725800DA-4785-E649-88EF-5FC795C9FEBC}" sibTransId="{C485A966-A870-0D4E-BF2B-968274816EFB}"/>
    <dgm:cxn modelId="{1B0DA499-931E-F94B-A59F-EA8C381FF897}" type="presOf" srcId="{9B63FC6A-B29A-4C4F-ABA8-FC4B20F8D113}" destId="{4453D9CA-BD8F-9D4D-A902-328971A5B28E}" srcOrd="0" destOrd="0" presId="urn:microsoft.com/office/officeart/2005/8/layout/process1"/>
    <dgm:cxn modelId="{FDD81E9D-CE5D-014C-8CB9-BA8A6F2A5CC9}" type="presOf" srcId="{53EA5D6C-8916-CF4D-A82A-F1BDA5B44B65}" destId="{D705D4FF-FE0E-E944-AD38-9958D4B970F5}" srcOrd="0" destOrd="0" presId="urn:microsoft.com/office/officeart/2005/8/layout/process1"/>
    <dgm:cxn modelId="{C496B99D-0E78-314D-BFE5-9FC7E50511EB}" type="presOf" srcId="{EB9CFC71-FDA5-094A-81BB-4E7733A3C30F}" destId="{F44E41D9-4C81-4F42-937A-7D67426AA1F3}" srcOrd="1" destOrd="0" presId="urn:microsoft.com/office/officeart/2005/8/layout/process1"/>
    <dgm:cxn modelId="{79D864A1-B5C9-434E-8984-8138906DDAC9}" type="presOf" srcId="{C6609B78-8B34-C442-AA0B-70A24AC055ED}" destId="{4E5614A5-AFF0-EF44-BA08-E99BB35B7544}" srcOrd="0" destOrd="0" presId="urn:microsoft.com/office/officeart/2005/8/layout/process1"/>
    <dgm:cxn modelId="{5C7F2FA5-2074-3B46-BE4B-F5A44391C971}" type="presOf" srcId="{751B833A-D2C5-DE40-A68C-1F0E25BEEE49}" destId="{143A97F2-39A0-004E-BB0D-14176CCEAE50}" srcOrd="0" destOrd="0" presId="urn:microsoft.com/office/officeart/2005/8/layout/process1"/>
    <dgm:cxn modelId="{BC6C36C7-20F0-DB47-A939-8E25B04A8652}" type="presOf" srcId="{816D1061-70A1-8345-A441-EF26F4FB46E6}" destId="{9C5F1747-37C0-FD4E-979B-69F12E60A81F}" srcOrd="0" destOrd="0" presId="urn:microsoft.com/office/officeart/2005/8/layout/process1"/>
    <dgm:cxn modelId="{30E0ACDA-FD5F-E546-85C5-5CC75860CDED}" type="presOf" srcId="{BC2C1851-8715-3E4A-A6A8-858A2C3542E7}" destId="{64C1367B-D74F-AE4F-B507-E676480B9FD0}" srcOrd="0" destOrd="0" presId="urn:microsoft.com/office/officeart/2005/8/layout/process1"/>
    <dgm:cxn modelId="{EB59E6E3-98A4-5747-BC0D-D11B705EC9AC}" srcId="{E28EDCD5-149E-9F4D-B788-0B6EC8DC486B}" destId="{751B833A-D2C5-DE40-A68C-1F0E25BEEE49}" srcOrd="0" destOrd="0" parTransId="{D44A2F7C-3EB4-AA45-BC65-C6F4EBC506E1}" sibTransId="{BC2C1851-8715-3E4A-A6A8-858A2C3542E7}"/>
    <dgm:cxn modelId="{905501E9-CC09-2D4C-9DD9-1F704946D67F}" type="presOf" srcId="{E28EDCD5-149E-9F4D-B788-0B6EC8DC486B}" destId="{CB3B45FF-34BE-6145-AC6D-9F9C36ABAF0F}" srcOrd="0" destOrd="0" presId="urn:microsoft.com/office/officeart/2005/8/layout/process1"/>
    <dgm:cxn modelId="{7A803F29-744C-B54B-9EC6-EB783DC76ACE}" type="presParOf" srcId="{CB3B45FF-34BE-6145-AC6D-9F9C36ABAF0F}" destId="{143A97F2-39A0-004E-BB0D-14176CCEAE50}" srcOrd="0" destOrd="0" presId="urn:microsoft.com/office/officeart/2005/8/layout/process1"/>
    <dgm:cxn modelId="{4EEACC95-1AD3-2842-9AB2-902D649197D7}" type="presParOf" srcId="{CB3B45FF-34BE-6145-AC6D-9F9C36ABAF0F}" destId="{64C1367B-D74F-AE4F-B507-E676480B9FD0}" srcOrd="1" destOrd="0" presId="urn:microsoft.com/office/officeart/2005/8/layout/process1"/>
    <dgm:cxn modelId="{EC8CDE7E-3C25-9E46-9B85-7E8DA5A53A76}" type="presParOf" srcId="{64C1367B-D74F-AE4F-B507-E676480B9FD0}" destId="{696A30A2-E904-1347-8674-B61052CEC437}" srcOrd="0" destOrd="0" presId="urn:microsoft.com/office/officeart/2005/8/layout/process1"/>
    <dgm:cxn modelId="{0ADE5521-D0F1-EE40-ADD9-1D4556E56CD0}" type="presParOf" srcId="{CB3B45FF-34BE-6145-AC6D-9F9C36ABAF0F}" destId="{D705D4FF-FE0E-E944-AD38-9958D4B970F5}" srcOrd="2" destOrd="0" presId="urn:microsoft.com/office/officeart/2005/8/layout/process1"/>
    <dgm:cxn modelId="{070040BE-DD54-8D4C-ADAE-814836971392}" type="presParOf" srcId="{CB3B45FF-34BE-6145-AC6D-9F9C36ABAF0F}" destId="{E210A3F8-D4D7-514E-89E6-290A301FFDAF}" srcOrd="3" destOrd="0" presId="urn:microsoft.com/office/officeart/2005/8/layout/process1"/>
    <dgm:cxn modelId="{288BB376-1FB6-5E44-9E6B-F03DE52BC36D}" type="presParOf" srcId="{E210A3F8-D4D7-514E-89E6-290A301FFDAF}" destId="{F44E41D9-4C81-4F42-937A-7D67426AA1F3}" srcOrd="0" destOrd="0" presId="urn:microsoft.com/office/officeart/2005/8/layout/process1"/>
    <dgm:cxn modelId="{CF83F926-81A6-B548-9B7E-BD0E84F157E7}" type="presParOf" srcId="{CB3B45FF-34BE-6145-AC6D-9F9C36ABAF0F}" destId="{4453D9CA-BD8F-9D4D-A902-328971A5B28E}" srcOrd="4" destOrd="0" presId="urn:microsoft.com/office/officeart/2005/8/layout/process1"/>
    <dgm:cxn modelId="{E9402977-FFC4-1548-B472-3199DAF8A569}" type="presParOf" srcId="{CB3B45FF-34BE-6145-AC6D-9F9C36ABAF0F}" destId="{4E5614A5-AFF0-EF44-BA08-E99BB35B7544}" srcOrd="5" destOrd="0" presId="urn:microsoft.com/office/officeart/2005/8/layout/process1"/>
    <dgm:cxn modelId="{9CE87798-44C6-8D49-95C0-72944C63C2FA}" type="presParOf" srcId="{4E5614A5-AFF0-EF44-BA08-E99BB35B7544}" destId="{D3498475-BA05-374D-9594-9E155DFDBF80}" srcOrd="0" destOrd="0" presId="urn:microsoft.com/office/officeart/2005/8/layout/process1"/>
    <dgm:cxn modelId="{3A4703D3-6DB3-1A46-BCD1-E1F575943D0D}" type="presParOf" srcId="{CB3B45FF-34BE-6145-AC6D-9F9C36ABAF0F}" destId="{9C5F1747-37C0-FD4E-979B-69F12E60A81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77083A-FFF5-4EA0-8138-23DE067416CF}">
      <dsp:nvSpPr>
        <dsp:cNvPr id="0" name=""/>
        <dsp:cNvSpPr/>
      </dsp:nvSpPr>
      <dsp:spPr>
        <a:xfrm>
          <a:off x="4646" y="1550040"/>
          <a:ext cx="2031667" cy="1219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i="0" kern="1200" dirty="0"/>
            <a:t>Image Processing</a:t>
          </a:r>
        </a:p>
      </dsp:txBody>
      <dsp:txXfrm>
        <a:off x="40349" y="1585743"/>
        <a:ext cx="1960261" cy="1147594"/>
      </dsp:txXfrm>
    </dsp:sp>
    <dsp:sp modelId="{C773C56E-D5CF-47B8-8A57-C189236D1EFE}">
      <dsp:nvSpPr>
        <dsp:cNvPr id="0" name=""/>
        <dsp:cNvSpPr/>
      </dsp:nvSpPr>
      <dsp:spPr>
        <a:xfrm>
          <a:off x="2239481" y="1907613"/>
          <a:ext cx="430713" cy="5038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b="1" kern="1200"/>
        </a:p>
      </dsp:txBody>
      <dsp:txXfrm>
        <a:off x="2239481" y="2008384"/>
        <a:ext cx="301499" cy="302311"/>
      </dsp:txXfrm>
    </dsp:sp>
    <dsp:sp modelId="{3E08A2CE-E803-484D-8A17-D80BCBFA8BF5}">
      <dsp:nvSpPr>
        <dsp:cNvPr id="0" name=""/>
        <dsp:cNvSpPr/>
      </dsp:nvSpPr>
      <dsp:spPr>
        <a:xfrm>
          <a:off x="2848981" y="1550040"/>
          <a:ext cx="2031667" cy="1219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/>
            <a:t>Feature Extraction</a:t>
          </a:r>
        </a:p>
      </dsp:txBody>
      <dsp:txXfrm>
        <a:off x="2884684" y="1585743"/>
        <a:ext cx="1960261" cy="1147594"/>
      </dsp:txXfrm>
    </dsp:sp>
    <dsp:sp modelId="{7E01A9A0-3645-4B64-9AC1-8956CDB01385}">
      <dsp:nvSpPr>
        <dsp:cNvPr id="0" name=""/>
        <dsp:cNvSpPr/>
      </dsp:nvSpPr>
      <dsp:spPr>
        <a:xfrm>
          <a:off x="5083816" y="1907613"/>
          <a:ext cx="430713" cy="5038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b="1" kern="1200"/>
        </a:p>
      </dsp:txBody>
      <dsp:txXfrm>
        <a:off x="5083816" y="2008384"/>
        <a:ext cx="301499" cy="302311"/>
      </dsp:txXfrm>
    </dsp:sp>
    <dsp:sp modelId="{EBCA4A9C-B826-4AE0-95EE-053BCF005A7C}">
      <dsp:nvSpPr>
        <dsp:cNvPr id="0" name=""/>
        <dsp:cNvSpPr/>
      </dsp:nvSpPr>
      <dsp:spPr>
        <a:xfrm>
          <a:off x="5693316" y="1550040"/>
          <a:ext cx="2031667" cy="1219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/>
            <a:t>Classification</a:t>
          </a:r>
        </a:p>
      </dsp:txBody>
      <dsp:txXfrm>
        <a:off x="5729019" y="1585743"/>
        <a:ext cx="1960261" cy="1147594"/>
      </dsp:txXfrm>
    </dsp:sp>
    <dsp:sp modelId="{E0043927-51C9-481D-BC2D-1A2EB37DAA7A}">
      <dsp:nvSpPr>
        <dsp:cNvPr id="0" name=""/>
        <dsp:cNvSpPr/>
      </dsp:nvSpPr>
      <dsp:spPr>
        <a:xfrm>
          <a:off x="7928151" y="1907613"/>
          <a:ext cx="430713" cy="5038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b="1" kern="1200"/>
        </a:p>
      </dsp:txBody>
      <dsp:txXfrm>
        <a:off x="7928151" y="2008384"/>
        <a:ext cx="301499" cy="302311"/>
      </dsp:txXfrm>
    </dsp:sp>
    <dsp:sp modelId="{08CDA226-D8E6-4068-8559-12E1A787E9AE}">
      <dsp:nvSpPr>
        <dsp:cNvPr id="0" name=""/>
        <dsp:cNvSpPr/>
      </dsp:nvSpPr>
      <dsp:spPr>
        <a:xfrm>
          <a:off x="8537651" y="1550040"/>
          <a:ext cx="2031667" cy="1219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/>
            <a:t>Decision</a:t>
          </a:r>
        </a:p>
      </dsp:txBody>
      <dsp:txXfrm>
        <a:off x="8573354" y="1585743"/>
        <a:ext cx="1960261" cy="11475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3E53BF-98D1-644B-8BA7-6662E3FFE12E}">
      <dsp:nvSpPr>
        <dsp:cNvPr id="0" name=""/>
        <dsp:cNvSpPr/>
      </dsp:nvSpPr>
      <dsp:spPr>
        <a:xfrm>
          <a:off x="2200" y="2146292"/>
          <a:ext cx="2815207" cy="1126082"/>
        </a:xfrm>
        <a:prstGeom prst="homePlate">
          <a:avLst/>
        </a:prstGeom>
        <a:solidFill>
          <a:schemeClr val="lt1"/>
        </a:solidFill>
        <a:ln w="34925" cap="flat" cmpd="sng" algn="in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noProof="0" dirty="0"/>
            <a:t>Input a new image and compute SIFT descriptors</a:t>
          </a:r>
        </a:p>
      </dsp:txBody>
      <dsp:txXfrm>
        <a:off x="2200" y="2146292"/>
        <a:ext cx="2533687" cy="1126082"/>
      </dsp:txXfrm>
    </dsp:sp>
    <dsp:sp modelId="{BB243182-A595-2E42-89F5-50B0BF6938BC}">
      <dsp:nvSpPr>
        <dsp:cNvPr id="0" name=""/>
        <dsp:cNvSpPr/>
      </dsp:nvSpPr>
      <dsp:spPr>
        <a:xfrm>
          <a:off x="2254366" y="2146292"/>
          <a:ext cx="3608786" cy="1126082"/>
        </a:xfrm>
        <a:prstGeom prst="chevron">
          <a:avLst/>
        </a:prstGeom>
        <a:solidFill>
          <a:schemeClr val="lt1"/>
        </a:solidFill>
        <a:ln w="34925" cap="flat" cmpd="sng" algn="in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noProof="0" dirty="0"/>
            <a:t>FLANN to compare descriptors from all training classes and the new image (K=2)</a:t>
          </a:r>
        </a:p>
      </dsp:txBody>
      <dsp:txXfrm>
        <a:off x="2817407" y="2146292"/>
        <a:ext cx="2482704" cy="1126082"/>
      </dsp:txXfrm>
    </dsp:sp>
    <dsp:sp modelId="{79009070-6744-A544-8C25-F3529C421FE4}">
      <dsp:nvSpPr>
        <dsp:cNvPr id="0" name=""/>
        <dsp:cNvSpPr/>
      </dsp:nvSpPr>
      <dsp:spPr>
        <a:xfrm>
          <a:off x="5300111" y="2146292"/>
          <a:ext cx="2815207" cy="1126082"/>
        </a:xfrm>
        <a:prstGeom prst="chevron">
          <a:avLst/>
        </a:prstGeom>
        <a:solidFill>
          <a:schemeClr val="lt1"/>
        </a:solidFill>
        <a:ln w="34925" cap="flat" cmpd="sng" algn="in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noProof="0" dirty="0"/>
            <a:t>The pair of images with the lowest distance are the most similar</a:t>
          </a:r>
        </a:p>
      </dsp:txBody>
      <dsp:txXfrm>
        <a:off x="5863152" y="2146292"/>
        <a:ext cx="1689125" cy="1126082"/>
      </dsp:txXfrm>
    </dsp:sp>
    <dsp:sp modelId="{F485F3A6-8370-0F4C-9802-25A65CD6A646}">
      <dsp:nvSpPr>
        <dsp:cNvPr id="0" name=""/>
        <dsp:cNvSpPr/>
      </dsp:nvSpPr>
      <dsp:spPr>
        <a:xfrm>
          <a:off x="7552277" y="2146292"/>
          <a:ext cx="2815207" cy="1126082"/>
        </a:xfrm>
        <a:prstGeom prst="chevron">
          <a:avLst/>
        </a:prstGeom>
        <a:solidFill>
          <a:schemeClr val="lt1"/>
        </a:solidFill>
        <a:ln w="34925" cap="flat" cmpd="sng" algn="in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noProof="0" dirty="0"/>
            <a:t>Assign new image the same class from the most similar image</a:t>
          </a:r>
        </a:p>
      </dsp:txBody>
      <dsp:txXfrm>
        <a:off x="8115318" y="2146292"/>
        <a:ext cx="1689125" cy="11260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A97F2-39A0-004E-BB0D-14176CCEAE50}">
      <dsp:nvSpPr>
        <dsp:cNvPr id="0" name=""/>
        <dsp:cNvSpPr/>
      </dsp:nvSpPr>
      <dsp:spPr>
        <a:xfrm>
          <a:off x="2171" y="733045"/>
          <a:ext cx="2398762" cy="1173138"/>
        </a:xfrm>
        <a:prstGeom prst="roundRect">
          <a:avLst>
            <a:gd name="adj" fmla="val 10000"/>
          </a:avLst>
        </a:prstGeom>
        <a:solidFill>
          <a:schemeClr val="lt1"/>
        </a:solidFill>
        <a:ln w="34925" cap="flat" cmpd="sng" algn="in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noProof="0" dirty="0"/>
            <a:t>Train classifier with the features from the training images</a:t>
          </a:r>
        </a:p>
      </dsp:txBody>
      <dsp:txXfrm>
        <a:off x="36531" y="767405"/>
        <a:ext cx="2330042" cy="1104418"/>
      </dsp:txXfrm>
    </dsp:sp>
    <dsp:sp modelId="{64C1367B-D74F-AE4F-B507-E676480B9FD0}">
      <dsp:nvSpPr>
        <dsp:cNvPr id="0" name=""/>
        <dsp:cNvSpPr/>
      </dsp:nvSpPr>
      <dsp:spPr>
        <a:xfrm>
          <a:off x="2579697" y="1097947"/>
          <a:ext cx="378979" cy="4433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300" b="1" kern="1200"/>
        </a:p>
      </dsp:txBody>
      <dsp:txXfrm>
        <a:off x="2579697" y="1186614"/>
        <a:ext cx="265285" cy="266000"/>
      </dsp:txXfrm>
    </dsp:sp>
    <dsp:sp modelId="{D705D4FF-FE0E-E944-AD38-9958D4B970F5}">
      <dsp:nvSpPr>
        <dsp:cNvPr id="0" name=""/>
        <dsp:cNvSpPr/>
      </dsp:nvSpPr>
      <dsp:spPr>
        <a:xfrm>
          <a:off x="3115989" y="733045"/>
          <a:ext cx="2160398" cy="1173138"/>
        </a:xfrm>
        <a:prstGeom prst="roundRect">
          <a:avLst>
            <a:gd name="adj" fmla="val 10000"/>
          </a:avLst>
        </a:prstGeom>
        <a:solidFill>
          <a:schemeClr val="lt1"/>
        </a:solidFill>
        <a:ln w="34925" cap="flat" cmpd="sng" algn="in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noProof="0" dirty="0"/>
            <a:t>Input a new image, compute descriptors and obtain its bag of visual words</a:t>
          </a:r>
        </a:p>
      </dsp:txBody>
      <dsp:txXfrm>
        <a:off x="3150349" y="767405"/>
        <a:ext cx="2091678" cy="1104418"/>
      </dsp:txXfrm>
    </dsp:sp>
    <dsp:sp modelId="{E210A3F8-D4D7-514E-89E6-290A301FFDAF}">
      <dsp:nvSpPr>
        <dsp:cNvPr id="0" name=""/>
        <dsp:cNvSpPr/>
      </dsp:nvSpPr>
      <dsp:spPr>
        <a:xfrm>
          <a:off x="5455152" y="1097947"/>
          <a:ext cx="378979" cy="4433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300" b="1" kern="1200"/>
        </a:p>
      </dsp:txBody>
      <dsp:txXfrm>
        <a:off x="5455152" y="1186614"/>
        <a:ext cx="265285" cy="266000"/>
      </dsp:txXfrm>
    </dsp:sp>
    <dsp:sp modelId="{4453D9CA-BD8F-9D4D-A902-328971A5B28E}">
      <dsp:nvSpPr>
        <dsp:cNvPr id="0" name=""/>
        <dsp:cNvSpPr/>
      </dsp:nvSpPr>
      <dsp:spPr>
        <a:xfrm>
          <a:off x="5991444" y="733045"/>
          <a:ext cx="1787640" cy="1173138"/>
        </a:xfrm>
        <a:prstGeom prst="roundRect">
          <a:avLst>
            <a:gd name="adj" fmla="val 10000"/>
          </a:avLst>
        </a:prstGeom>
        <a:solidFill>
          <a:schemeClr val="lt1"/>
        </a:solidFill>
        <a:ln w="34925" cap="flat" cmpd="sng" algn="in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noProof="0" dirty="0"/>
            <a:t>Input these features into the trained model</a:t>
          </a:r>
        </a:p>
      </dsp:txBody>
      <dsp:txXfrm>
        <a:off x="6025804" y="767405"/>
        <a:ext cx="1718920" cy="1104418"/>
      </dsp:txXfrm>
    </dsp:sp>
    <dsp:sp modelId="{4E5614A5-AFF0-EF44-BA08-E99BB35B7544}">
      <dsp:nvSpPr>
        <dsp:cNvPr id="0" name=""/>
        <dsp:cNvSpPr/>
      </dsp:nvSpPr>
      <dsp:spPr>
        <a:xfrm>
          <a:off x="7957848" y="1097947"/>
          <a:ext cx="378979" cy="4433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300" b="1" kern="1200"/>
        </a:p>
      </dsp:txBody>
      <dsp:txXfrm>
        <a:off x="7957848" y="1186614"/>
        <a:ext cx="265285" cy="266000"/>
      </dsp:txXfrm>
    </dsp:sp>
    <dsp:sp modelId="{9C5F1747-37C0-FD4E-979B-69F12E60A81F}">
      <dsp:nvSpPr>
        <dsp:cNvPr id="0" name=""/>
        <dsp:cNvSpPr/>
      </dsp:nvSpPr>
      <dsp:spPr>
        <a:xfrm>
          <a:off x="8494140" y="733045"/>
          <a:ext cx="1787640" cy="1173138"/>
        </a:xfrm>
        <a:prstGeom prst="roundRect">
          <a:avLst>
            <a:gd name="adj" fmla="val 10000"/>
          </a:avLst>
        </a:prstGeom>
        <a:solidFill>
          <a:schemeClr val="lt1"/>
        </a:solidFill>
        <a:ln w="34925" cap="flat" cmpd="sng" algn="in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noProof="0" dirty="0"/>
            <a:t>Compute and output prediction</a:t>
          </a:r>
        </a:p>
      </dsp:txBody>
      <dsp:txXfrm>
        <a:off x="8528500" y="767405"/>
        <a:ext cx="1718920" cy="11044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7F256D-6A99-42B1-ABA9-DBC032BDAE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800" b="1" dirty="0"/>
              <a:t>Currency</a:t>
            </a:r>
            <a:r>
              <a:rPr lang="pt-PT" sz="4800" b="1" dirty="0"/>
              <a:t> </a:t>
            </a:r>
            <a:r>
              <a:rPr lang="en-GB" sz="4800" b="1" dirty="0"/>
              <a:t>Recognition: Computer vision and machine learning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C32F274-9120-4C79-B892-403DBB405D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PT" dirty="0"/>
              <a:t>Visão Computacional</a:t>
            </a:r>
          </a:p>
          <a:p>
            <a:r>
              <a:rPr lang="pt-PT" dirty="0"/>
              <a:t>2018/2019</a:t>
            </a:r>
          </a:p>
          <a:p>
            <a:r>
              <a:rPr lang="pt-PT" dirty="0"/>
              <a:t>Tiago Filipe Sousa Gonçalves, </a:t>
            </a:r>
            <a:r>
              <a:rPr lang="pt-PT" dirty="0" err="1"/>
              <a:t>Vitor</a:t>
            </a:r>
            <a:r>
              <a:rPr lang="pt-PT" dirty="0"/>
              <a:t> Daniel Veigas Minhoto</a:t>
            </a:r>
          </a:p>
        </p:txBody>
      </p:sp>
    </p:spTree>
    <p:extLst>
      <p:ext uri="{BB962C8B-B14F-4D97-AF65-F5344CB8AC3E}">
        <p14:creationId xmlns:p14="http://schemas.microsoft.com/office/powerpoint/2010/main" val="3653142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9DE6C7-9BC0-485C-9AF7-A75050388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Final Remarks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D561DD7-8C83-420A-BADC-A6A0AE7B1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71700"/>
            <a:ext cx="9601200" cy="42023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Discussion of the Results &amp; Conclusions</a:t>
            </a:r>
          </a:p>
          <a:p>
            <a:r>
              <a:rPr lang="en-GB" b="1" dirty="0"/>
              <a:t>The </a:t>
            </a:r>
            <a:r>
              <a:rPr lang="en-GB" b="1" i="1" dirty="0"/>
              <a:t>Computer Vision</a:t>
            </a:r>
            <a:r>
              <a:rPr lang="en-GB" b="1" dirty="0"/>
              <a:t> approach performed better</a:t>
            </a:r>
          </a:p>
          <a:p>
            <a:r>
              <a:rPr lang="en-GB" dirty="0"/>
              <a:t>No need to do pre-processing (</a:t>
            </a:r>
            <a:r>
              <a:rPr lang="en-GB" b="1" dirty="0"/>
              <a:t>SIFT are robust descriptors</a:t>
            </a:r>
            <a:r>
              <a:rPr lang="en-GB" dirty="0"/>
              <a:t>)</a:t>
            </a:r>
          </a:p>
          <a:p>
            <a:r>
              <a:rPr lang="en-GB" dirty="0"/>
              <a:t>Not high time and computational costs</a:t>
            </a:r>
          </a:p>
          <a:p>
            <a:r>
              <a:rPr lang="en-GB" b="1" dirty="0"/>
              <a:t>Lack of training data lead to bad performances on the </a:t>
            </a:r>
            <a:r>
              <a:rPr lang="en-GB" b="1" i="1" dirty="0"/>
              <a:t>Machine Learning</a:t>
            </a:r>
            <a:r>
              <a:rPr lang="en-GB" b="1" dirty="0"/>
              <a:t> approach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Future Improvements</a:t>
            </a:r>
          </a:p>
          <a:p>
            <a:r>
              <a:rPr lang="en-GB" dirty="0"/>
              <a:t>Acquire more training data to improve performances on the </a:t>
            </a:r>
            <a:r>
              <a:rPr lang="en-GB" i="1" dirty="0"/>
              <a:t>Machine Learning </a:t>
            </a:r>
            <a:r>
              <a:rPr lang="en-GB" dirty="0"/>
              <a:t> approach</a:t>
            </a:r>
          </a:p>
          <a:p>
            <a:r>
              <a:rPr lang="en-GB" b="1" dirty="0"/>
              <a:t>Evaluate more currency classes and extend the system to coins</a:t>
            </a:r>
          </a:p>
        </p:txBody>
      </p:sp>
    </p:spTree>
    <p:extLst>
      <p:ext uri="{BB962C8B-B14F-4D97-AF65-F5344CB8AC3E}">
        <p14:creationId xmlns:p14="http://schemas.microsoft.com/office/powerpoint/2010/main" val="1227835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7F256D-6A99-42B1-ABA9-DBC032BDAE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800" b="1" dirty="0"/>
              <a:t>Currency</a:t>
            </a:r>
            <a:r>
              <a:rPr lang="pt-PT" sz="4800" b="1" dirty="0"/>
              <a:t> </a:t>
            </a:r>
            <a:r>
              <a:rPr lang="en-GB" sz="4800" b="1" dirty="0"/>
              <a:t>Recognition: Computer vision and machine learning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C32F274-9120-4C79-B892-403DBB405D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PT" dirty="0"/>
              <a:t>Visão Computacional</a:t>
            </a:r>
          </a:p>
          <a:p>
            <a:r>
              <a:rPr lang="pt-PT" dirty="0"/>
              <a:t>2018/2019</a:t>
            </a:r>
          </a:p>
          <a:p>
            <a:r>
              <a:rPr lang="pt-PT" dirty="0"/>
              <a:t>Tiago Filipe Sousa Gonçalves, </a:t>
            </a:r>
            <a:r>
              <a:rPr lang="pt-PT" dirty="0" err="1"/>
              <a:t>Vitor</a:t>
            </a:r>
            <a:r>
              <a:rPr lang="pt-PT" dirty="0"/>
              <a:t> Daniel Veigas Minhoto</a:t>
            </a:r>
          </a:p>
        </p:txBody>
      </p:sp>
    </p:spTree>
    <p:extLst>
      <p:ext uri="{BB962C8B-B14F-4D97-AF65-F5344CB8AC3E}">
        <p14:creationId xmlns:p14="http://schemas.microsoft.com/office/powerpoint/2010/main" val="2601345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9DE6C7-9BC0-485C-9AF7-A75050388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Need &amp; Pipeline</a:t>
            </a:r>
          </a:p>
        </p:txBody>
      </p:sp>
      <p:graphicFrame>
        <p:nvGraphicFramePr>
          <p:cNvPr id="4" name="Marcador de Posição de Conteúdo 3">
            <a:extLst>
              <a:ext uri="{FF2B5EF4-FFF2-40B4-BE49-F238E27FC236}">
                <a16:creationId xmlns:a16="http://schemas.microsoft.com/office/drawing/2014/main" id="{90B9B8A3-0574-49F1-A3A1-1CF98B928D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5686195"/>
              </p:ext>
            </p:extLst>
          </p:nvPr>
        </p:nvGraphicFramePr>
        <p:xfrm>
          <a:off x="885216" y="2171700"/>
          <a:ext cx="10573966" cy="4319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BFE96305-4CF5-F440-86A3-960CFB31FF66}"/>
              </a:ext>
            </a:extLst>
          </p:cNvPr>
          <p:cNvSpPr txBox="1">
            <a:spLocks/>
          </p:cNvSpPr>
          <p:nvPr/>
        </p:nvSpPr>
        <p:spPr>
          <a:xfrm>
            <a:off x="1371600" y="1867711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 b="1" dirty="0"/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489899E7-B6DB-D445-B7BE-22B1598031F5}"/>
              </a:ext>
            </a:extLst>
          </p:cNvPr>
          <p:cNvSpPr txBox="1">
            <a:spLocks/>
          </p:cNvSpPr>
          <p:nvPr/>
        </p:nvSpPr>
        <p:spPr>
          <a:xfrm>
            <a:off x="885217" y="1867711"/>
            <a:ext cx="10573965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400" b="1" dirty="0"/>
              <a:t>“Deploy an user-friendly application where users could take a picture from any banknote or coin and then receive the value and currency as an output”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656507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9DE6C7-9BC0-485C-9AF7-A75050388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Image Processing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D561DD7-8C83-420A-BADC-A6A0AE7B1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>
            <a:normAutofit/>
          </a:bodyPr>
          <a:lstStyle/>
          <a:p>
            <a:r>
              <a:rPr lang="en-GB" sz="2400" b="1" dirty="0"/>
              <a:t>Bilateral Filter</a:t>
            </a:r>
            <a:r>
              <a:rPr lang="en-GB" sz="2400" dirty="0"/>
              <a:t> for </a:t>
            </a:r>
            <a:r>
              <a:rPr lang="en-GB" sz="2400" b="1" dirty="0"/>
              <a:t>Noise Reduction</a:t>
            </a:r>
            <a:endParaRPr lang="en-GB" sz="2400" dirty="0"/>
          </a:p>
          <a:p>
            <a:r>
              <a:rPr lang="en-GB" sz="2400" dirty="0"/>
              <a:t>Contrast Limited Adaptive Histogram Equalization </a:t>
            </a:r>
            <a:r>
              <a:rPr lang="en-GB" sz="2400" b="1" dirty="0"/>
              <a:t>(CLAHE)</a:t>
            </a:r>
            <a:r>
              <a:rPr lang="en-GB" sz="2400" dirty="0"/>
              <a:t> to </a:t>
            </a:r>
            <a:r>
              <a:rPr lang="en-GB" sz="2400" b="1" dirty="0"/>
              <a:t>increase image contrast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0F847AD-E539-8640-AAAB-59502B786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4200028"/>
            <a:ext cx="3745149" cy="195669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C37D186-0372-9745-AC31-2207A0CCA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652" y="4200028"/>
            <a:ext cx="3745148" cy="1956694"/>
          </a:xfrm>
          <a:prstGeom prst="rect">
            <a:avLst/>
          </a:prstGeom>
        </p:spPr>
      </p:pic>
      <p:sp>
        <p:nvSpPr>
          <p:cNvPr id="8" name="Seta para a Direita 7">
            <a:extLst>
              <a:ext uri="{FF2B5EF4-FFF2-40B4-BE49-F238E27FC236}">
                <a16:creationId xmlns:a16="http://schemas.microsoft.com/office/drawing/2014/main" id="{61F4B8E5-C021-2A40-83E5-457F51B6CED9}"/>
              </a:ext>
            </a:extLst>
          </p:cNvPr>
          <p:cNvSpPr/>
          <p:nvPr/>
        </p:nvSpPr>
        <p:spPr>
          <a:xfrm>
            <a:off x="5194570" y="4863830"/>
            <a:ext cx="1955260" cy="80658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Pre-Processing</a:t>
            </a:r>
          </a:p>
        </p:txBody>
      </p:sp>
    </p:spTree>
    <p:extLst>
      <p:ext uri="{BB962C8B-B14F-4D97-AF65-F5344CB8AC3E}">
        <p14:creationId xmlns:p14="http://schemas.microsoft.com/office/powerpoint/2010/main" val="318350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9DE6C7-9BC0-485C-9AF7-A75050388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Feature Extraction: SIFT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D561DD7-8C83-420A-BADC-A6A0AE7B1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Scale Invariant Feature Transform Algorithm (</a:t>
            </a:r>
            <a:r>
              <a:rPr lang="en-GB" sz="2400" b="1" dirty="0"/>
              <a:t>SIFT</a:t>
            </a:r>
            <a:r>
              <a:rPr lang="en-GB" sz="2400" dirty="0"/>
              <a:t>) to </a:t>
            </a:r>
            <a:r>
              <a:rPr lang="en-GB" sz="2400" b="1" dirty="0"/>
              <a:t>detect important </a:t>
            </a:r>
            <a:r>
              <a:rPr lang="en-GB" sz="2400" b="1" dirty="0" err="1"/>
              <a:t>keypoints</a:t>
            </a:r>
            <a:r>
              <a:rPr lang="en-GB" sz="2400" dirty="0"/>
              <a:t> and </a:t>
            </a:r>
            <a:r>
              <a:rPr lang="en-GB" sz="2400" b="1" dirty="0"/>
              <a:t>extract meaningful descriptors</a:t>
            </a:r>
          </a:p>
        </p:txBody>
      </p:sp>
      <p:pic>
        <p:nvPicPr>
          <p:cNvPr id="1026" name="Picture 2" descr="sift_dog.jpg">
            <a:extLst>
              <a:ext uri="{FF2B5EF4-FFF2-40B4-BE49-F238E27FC236}">
                <a16:creationId xmlns:a16="http://schemas.microsoft.com/office/drawing/2014/main" id="{6D46D4FA-73CE-124C-9343-1FA8F537D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780270"/>
            <a:ext cx="2891172" cy="2088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ft_local_extrema.jpg">
            <a:extLst>
              <a:ext uri="{FF2B5EF4-FFF2-40B4-BE49-F238E27FC236}">
                <a16:creationId xmlns:a16="http://schemas.microsoft.com/office/drawing/2014/main" id="{56FFCE27-F29F-364D-A062-E9C076754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291" y="3780270"/>
            <a:ext cx="2577695" cy="208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C56DB02-B9B3-E841-88E7-D15C5DD7D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1506" y="3780270"/>
            <a:ext cx="3595497" cy="2087130"/>
          </a:xfrm>
          <a:prstGeom prst="rect">
            <a:avLst/>
          </a:prstGeom>
        </p:spPr>
      </p:pic>
      <p:sp>
        <p:nvSpPr>
          <p:cNvPr id="6" name="Seta Curvada para Cima 5">
            <a:extLst>
              <a:ext uri="{FF2B5EF4-FFF2-40B4-BE49-F238E27FC236}">
                <a16:creationId xmlns:a16="http://schemas.microsoft.com/office/drawing/2014/main" id="{5ADD4856-C7A0-A84D-907E-0C1C4B8693B7}"/>
              </a:ext>
            </a:extLst>
          </p:cNvPr>
          <p:cNvSpPr/>
          <p:nvPr/>
        </p:nvSpPr>
        <p:spPr>
          <a:xfrm>
            <a:off x="3229583" y="6031149"/>
            <a:ext cx="2393004" cy="62257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Seta Curvada para Cima 8">
            <a:extLst>
              <a:ext uri="{FF2B5EF4-FFF2-40B4-BE49-F238E27FC236}">
                <a16:creationId xmlns:a16="http://schemas.microsoft.com/office/drawing/2014/main" id="{F11D7460-7015-EF4B-9C89-3DD41C0BBE79}"/>
              </a:ext>
            </a:extLst>
          </p:cNvPr>
          <p:cNvSpPr/>
          <p:nvPr/>
        </p:nvSpPr>
        <p:spPr>
          <a:xfrm>
            <a:off x="6693590" y="6031149"/>
            <a:ext cx="2393004" cy="62257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3E6B2DA-707F-9944-90AF-503472988D40}"/>
              </a:ext>
            </a:extLst>
          </p:cNvPr>
          <p:cNvSpPr txBox="1"/>
          <p:nvPr/>
        </p:nvSpPr>
        <p:spPr>
          <a:xfrm>
            <a:off x="1346154" y="5826164"/>
            <a:ext cx="19455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Source: OpenCV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561ED1F-EA29-C54D-BDFA-7FCB48D69F53}"/>
              </a:ext>
            </a:extLst>
          </p:cNvPr>
          <p:cNvSpPr txBox="1"/>
          <p:nvPr/>
        </p:nvSpPr>
        <p:spPr>
          <a:xfrm>
            <a:off x="4841132" y="5826164"/>
            <a:ext cx="19455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Source: OpenCV</a:t>
            </a:r>
          </a:p>
        </p:txBody>
      </p:sp>
    </p:spTree>
    <p:extLst>
      <p:ext uri="{BB962C8B-B14F-4D97-AF65-F5344CB8AC3E}">
        <p14:creationId xmlns:p14="http://schemas.microsoft.com/office/powerpoint/2010/main" val="813659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36D0C8-0728-4ADA-AA26-FCAD2CCE1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Feature Extraction: Bag of Visual Words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D8D9A3B-9616-43C8-8C55-A62FD0DC8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Create </a:t>
            </a:r>
            <a:r>
              <a:rPr lang="en-GB" b="1" dirty="0"/>
              <a:t>clusters of descriptors with K-Means Algorithm</a:t>
            </a:r>
            <a:r>
              <a:rPr lang="en-GB" dirty="0"/>
              <a:t>, using the train set</a:t>
            </a:r>
          </a:p>
          <a:p>
            <a:r>
              <a:rPr lang="en-GB" b="1" dirty="0"/>
              <a:t>Apply our model to each individual descriptor set</a:t>
            </a:r>
            <a:r>
              <a:rPr lang="en-GB" dirty="0"/>
              <a:t> from the train images and obtain </a:t>
            </a:r>
            <a:r>
              <a:rPr lang="en-GB" b="1" dirty="0"/>
              <a:t>clusters of descriptors for each image</a:t>
            </a:r>
          </a:p>
          <a:p>
            <a:r>
              <a:rPr lang="en-GB" dirty="0"/>
              <a:t>Count occurrences in each cluster (</a:t>
            </a:r>
            <a:r>
              <a:rPr lang="en-GB" b="1" dirty="0"/>
              <a:t>obtain histogram</a:t>
            </a:r>
            <a:r>
              <a:rPr lang="en-GB" dirty="0"/>
              <a:t>) and </a:t>
            </a:r>
            <a:r>
              <a:rPr lang="en-GB" b="1" dirty="0"/>
              <a:t>get the Bag of Visual Words</a:t>
            </a:r>
            <a:r>
              <a:rPr lang="en-GB" dirty="0"/>
              <a:t> for each image</a:t>
            </a:r>
          </a:p>
          <a:p>
            <a:endParaRPr lang="en-GB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A61A1B8-8739-1643-B064-F55DFFDF4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4461206"/>
            <a:ext cx="3595497" cy="2087130"/>
          </a:xfrm>
          <a:prstGeom prst="rect">
            <a:avLst/>
          </a:prstGeom>
        </p:spPr>
      </p:pic>
      <p:pic>
        <p:nvPicPr>
          <p:cNvPr id="2050" name="Picture 2" descr="File:KMeans-Gaussian-data.svg">
            <a:extLst>
              <a:ext uri="{FF2B5EF4-FFF2-40B4-BE49-F238E27FC236}">
                <a16:creationId xmlns:a16="http://schemas.microsoft.com/office/drawing/2014/main" id="{F59361C4-8092-6148-8F05-F439B17BF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989" y="4046811"/>
            <a:ext cx="2733202" cy="294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C58F94C-21A0-8B43-A15D-FB1F9163B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0083" y="4390605"/>
            <a:ext cx="2253439" cy="2253439"/>
          </a:xfrm>
          <a:prstGeom prst="rect">
            <a:avLst/>
          </a:prstGeom>
        </p:spPr>
      </p:pic>
      <p:sp>
        <p:nvSpPr>
          <p:cNvPr id="7" name="Divisa 6">
            <a:extLst>
              <a:ext uri="{FF2B5EF4-FFF2-40B4-BE49-F238E27FC236}">
                <a16:creationId xmlns:a16="http://schemas.microsoft.com/office/drawing/2014/main" id="{96CCEC70-C69C-8347-8121-44E8C9306F69}"/>
              </a:ext>
            </a:extLst>
          </p:cNvPr>
          <p:cNvSpPr/>
          <p:nvPr/>
        </p:nvSpPr>
        <p:spPr>
          <a:xfrm>
            <a:off x="5244402" y="5367087"/>
            <a:ext cx="496111" cy="300473"/>
          </a:xfrm>
          <a:prstGeom prst="chevro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Divisa 8">
            <a:extLst>
              <a:ext uri="{FF2B5EF4-FFF2-40B4-BE49-F238E27FC236}">
                <a16:creationId xmlns:a16="http://schemas.microsoft.com/office/drawing/2014/main" id="{6AD2C4F8-9A31-4443-9067-9B63FBA6A263}"/>
              </a:ext>
            </a:extLst>
          </p:cNvPr>
          <p:cNvSpPr/>
          <p:nvPr/>
        </p:nvSpPr>
        <p:spPr>
          <a:xfrm>
            <a:off x="9012496" y="5354534"/>
            <a:ext cx="496111" cy="300473"/>
          </a:xfrm>
          <a:prstGeom prst="chevro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7082E64-10BA-A948-B2F0-9828E523D3A5}"/>
              </a:ext>
            </a:extLst>
          </p:cNvPr>
          <p:cNvSpPr txBox="1"/>
          <p:nvPr/>
        </p:nvSpPr>
        <p:spPr>
          <a:xfrm>
            <a:off x="6001989" y="6611779"/>
            <a:ext cx="19455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Source: Wikipedia</a:t>
            </a:r>
          </a:p>
        </p:txBody>
      </p:sp>
    </p:spTree>
    <p:extLst>
      <p:ext uri="{BB962C8B-B14F-4D97-AF65-F5344CB8AC3E}">
        <p14:creationId xmlns:p14="http://schemas.microsoft.com/office/powerpoint/2010/main" val="2299087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9DE6C7-9BC0-485C-9AF7-A75050388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Classification &amp; Decision: Computer Vision Approach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D561DD7-8C83-420A-BADC-A6A0AE7B1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This </a:t>
            </a:r>
            <a:r>
              <a:rPr lang="en-GB" b="1" dirty="0"/>
              <a:t>approach directly compares</a:t>
            </a:r>
            <a:r>
              <a:rPr lang="en-GB" dirty="0"/>
              <a:t> descriptors between the train image and the query image</a:t>
            </a:r>
          </a:p>
          <a:p>
            <a:r>
              <a:rPr lang="en-GB" dirty="0"/>
              <a:t>Fast Library for Approximate Nearest Neighbours (</a:t>
            </a:r>
            <a:r>
              <a:rPr lang="en-GB" b="1" dirty="0"/>
              <a:t>FLANN</a:t>
            </a:r>
            <a:r>
              <a:rPr lang="en-GB" dirty="0"/>
              <a:t>), based on </a:t>
            </a:r>
            <a:r>
              <a:rPr lang="en-GB" b="1" dirty="0"/>
              <a:t>distance measurements to assess similarity between descriptors</a:t>
            </a:r>
            <a:r>
              <a:rPr lang="en-GB" dirty="0"/>
              <a:t> (</a:t>
            </a:r>
            <a:r>
              <a:rPr lang="en-GB" b="1" dirty="0"/>
              <a:t>e.g. K-NN Algorithm</a:t>
            </a:r>
            <a:r>
              <a:rPr lang="en-GB" dirty="0"/>
              <a:t>)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BCB2830A-573E-BF43-9DC5-73BF713962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5043641"/>
              </p:ext>
            </p:extLst>
          </p:nvPr>
        </p:nvGraphicFramePr>
        <p:xfrm>
          <a:off x="1371600" y="2081539"/>
          <a:ext cx="1036968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52883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9DE6C7-9BC0-485C-9AF7-A75050388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GB" b="1" dirty="0"/>
              <a:t>Classification &amp; Decision: Machine Learning Approach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D561DD7-8C83-420A-BADC-A6A0AE7B1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This approach uses the </a:t>
            </a:r>
            <a:r>
              <a:rPr lang="en-GB" b="1" dirty="0"/>
              <a:t>Bag of Visual Words as input feature vector</a:t>
            </a:r>
            <a:r>
              <a:rPr lang="en-GB" dirty="0"/>
              <a:t> for the training algorithm</a:t>
            </a:r>
          </a:p>
          <a:p>
            <a:r>
              <a:rPr lang="en-GB" dirty="0"/>
              <a:t>Three machine learning algorithms and classifiers were tested: </a:t>
            </a:r>
            <a:r>
              <a:rPr lang="en-GB" b="1" dirty="0"/>
              <a:t>Support Vector Machines, Multilayer Perceptron and Logistic Regression</a:t>
            </a:r>
          </a:p>
          <a:p>
            <a:endParaRPr lang="en-GB" dirty="0"/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D0E6B2BA-E9A4-3641-8540-405CBC8979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5798203"/>
              </p:ext>
            </p:extLst>
          </p:nvPr>
        </p:nvGraphicFramePr>
        <p:xfrm>
          <a:off x="1371600" y="3669792"/>
          <a:ext cx="10283952" cy="2639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0014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CFF507-6261-964E-A971-F164FEF42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Classification &amp; Decision: Machine Learning Approach</a:t>
            </a:r>
            <a:endParaRPr lang="en-GB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373C655-982F-9443-AD75-483C3E936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6001966" cy="4572000"/>
          </a:xfrm>
        </p:spPr>
        <p:txBody>
          <a:bodyPr>
            <a:normAutofit lnSpcReduction="10000"/>
          </a:bodyPr>
          <a:lstStyle/>
          <a:p>
            <a:r>
              <a:rPr lang="en-GB" b="1" dirty="0"/>
              <a:t>Support Vector Machines</a:t>
            </a:r>
            <a:r>
              <a:rPr lang="en-GB" dirty="0"/>
              <a:t>: learns how to separate different classes based on a hyperplane</a:t>
            </a:r>
          </a:p>
          <a:p>
            <a:pPr marL="0" indent="0">
              <a:buNone/>
            </a:pPr>
            <a:endParaRPr lang="en-GB" dirty="0"/>
          </a:p>
          <a:p>
            <a:endParaRPr lang="en-GB" b="1" dirty="0"/>
          </a:p>
          <a:p>
            <a:r>
              <a:rPr lang="en-GB" b="1" dirty="0"/>
              <a:t>Multilayer Perceptron</a:t>
            </a:r>
            <a:r>
              <a:rPr lang="en-GB" dirty="0"/>
              <a:t>: also known as </a:t>
            </a:r>
            <a:r>
              <a:rPr lang="en-GB" b="1" dirty="0"/>
              <a:t>Artificial Neural Network</a:t>
            </a:r>
            <a:r>
              <a:rPr lang="en-GB" dirty="0"/>
              <a:t>, is a simple neural network model that can also be trained to learn how to classify new samples into classes</a:t>
            </a:r>
          </a:p>
          <a:p>
            <a:pPr marL="0" indent="0">
              <a:buNone/>
            </a:pPr>
            <a:endParaRPr lang="en-GB" dirty="0"/>
          </a:p>
          <a:p>
            <a:endParaRPr lang="en-GB" b="1" dirty="0"/>
          </a:p>
          <a:p>
            <a:r>
              <a:rPr lang="en-GB" b="1" dirty="0"/>
              <a:t>Logistic Regression</a:t>
            </a:r>
            <a:r>
              <a:rPr lang="en-GB" dirty="0"/>
              <a:t>: which is a model that passes a linear function through a logistic (also know as sigmoid) function that will output a probability</a:t>
            </a:r>
          </a:p>
          <a:p>
            <a:endParaRPr lang="en-GB" dirty="0"/>
          </a:p>
        </p:txBody>
      </p:sp>
      <p:pic>
        <p:nvPicPr>
          <p:cNvPr id="3074" name="Picture 2" descr="https://upload.wikimedia.org/wikipedia/commons/thumb/7/72/SVM_margin.png/1024px-SVM_margin.png">
            <a:extLst>
              <a:ext uri="{FF2B5EF4-FFF2-40B4-BE49-F238E27FC236}">
                <a16:creationId xmlns:a16="http://schemas.microsoft.com/office/drawing/2014/main" id="{553D333F-1B1E-8A4B-B343-1DB390B14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566" y="1499297"/>
            <a:ext cx="2188810" cy="213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3qeqpr26caki16dnhd19sv6by6v-wpengine.netdna-ssl.com/wp-content/uploads/2016/05/Network.png">
            <a:extLst>
              <a:ext uri="{FF2B5EF4-FFF2-40B4-BE49-F238E27FC236}">
                <a16:creationId xmlns:a16="http://schemas.microsoft.com/office/drawing/2014/main" id="{E8EEAF03-60C0-9A42-B780-F90DE1AD6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750" y="3382460"/>
            <a:ext cx="2441556" cy="159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cdn-images-1.medium.com/max/800/1*RqXFpiNGwdiKBWyLJc_E7g.png">
            <a:extLst>
              <a:ext uri="{FF2B5EF4-FFF2-40B4-BE49-F238E27FC236}">
                <a16:creationId xmlns:a16="http://schemas.microsoft.com/office/drawing/2014/main" id="{909D2B38-5EED-054B-BA1B-5419E4846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524" y="5225553"/>
            <a:ext cx="3394897" cy="156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49714F3-DD4B-1F4A-B3DE-1ABEE52115FB}"/>
              </a:ext>
            </a:extLst>
          </p:cNvPr>
          <p:cNvSpPr txBox="1"/>
          <p:nvPr/>
        </p:nvSpPr>
        <p:spPr>
          <a:xfrm>
            <a:off x="7305472" y="3643272"/>
            <a:ext cx="19455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Source: Wikipedia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3564D0F-2E16-5940-B3A1-665853ADC258}"/>
              </a:ext>
            </a:extLst>
          </p:cNvPr>
          <p:cNvSpPr txBox="1"/>
          <p:nvPr/>
        </p:nvSpPr>
        <p:spPr>
          <a:xfrm>
            <a:off x="10048673" y="3065444"/>
            <a:ext cx="26978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Source: Machine Learning Mastery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F6768EA-FA9B-AF42-8EDD-DC52DFFE8C4E}"/>
              </a:ext>
            </a:extLst>
          </p:cNvPr>
          <p:cNvSpPr txBox="1"/>
          <p:nvPr/>
        </p:nvSpPr>
        <p:spPr>
          <a:xfrm>
            <a:off x="7198524" y="4908536"/>
            <a:ext cx="19455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Source: Towards Data Science</a:t>
            </a:r>
          </a:p>
        </p:txBody>
      </p:sp>
    </p:spTree>
    <p:extLst>
      <p:ext uri="{BB962C8B-B14F-4D97-AF65-F5344CB8AC3E}">
        <p14:creationId xmlns:p14="http://schemas.microsoft.com/office/powerpoint/2010/main" val="2546754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9DE6C7-9BC0-485C-9AF7-A75050388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The Web Application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D561DD7-8C83-420A-BADC-A6A0AE7B1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126536"/>
      </p:ext>
    </p:extLst>
  </p:cSld>
  <p:clrMapOvr>
    <a:masterClrMapping/>
  </p:clrMapOvr>
</p:sld>
</file>

<file path=ppt/theme/theme1.xml><?xml version="1.0" encoding="utf-8"?>
<a:theme xmlns:a="http://schemas.openxmlformats.org/drawingml/2006/main" name="Recorte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TM10001105[[fn=Recortar]]</Template>
  <TotalTime>123</TotalTime>
  <Words>514</Words>
  <Application>Microsoft Macintosh PowerPoint</Application>
  <PresentationFormat>Ecrã Panorâmico</PresentationFormat>
  <Paragraphs>63</Paragraphs>
  <Slides>11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11</vt:i4>
      </vt:variant>
    </vt:vector>
  </HeadingPairs>
  <TitlesOfParts>
    <vt:vector size="14" baseType="lpstr">
      <vt:lpstr>Arial</vt:lpstr>
      <vt:lpstr>Franklin Gothic Book</vt:lpstr>
      <vt:lpstr>Recorte</vt:lpstr>
      <vt:lpstr>Currency Recognition: Computer vision and machine learning</vt:lpstr>
      <vt:lpstr>Need &amp; Pipeline</vt:lpstr>
      <vt:lpstr>Image Processing</vt:lpstr>
      <vt:lpstr>Feature Extraction: SIFT</vt:lpstr>
      <vt:lpstr>Feature Extraction: Bag of Visual Words</vt:lpstr>
      <vt:lpstr>Classification &amp; Decision: Computer Vision Approach</vt:lpstr>
      <vt:lpstr>Classification &amp; Decision: Machine Learning Approach</vt:lpstr>
      <vt:lpstr>Classification &amp; Decision: Machine Learning Approach</vt:lpstr>
      <vt:lpstr>The Web Application</vt:lpstr>
      <vt:lpstr>Final Remarks</vt:lpstr>
      <vt:lpstr>Currency Recognition: Computer vision and machine learning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Currency Recognition: Computer vision and machine learning</dc:title>
  <dc:creator>Tiago Gonçalves</dc:creator>
  <cp:lastModifiedBy>Tiago Filipe Sousa Gonçalves</cp:lastModifiedBy>
  <cp:revision>15</cp:revision>
  <dcterms:created xsi:type="dcterms:W3CDTF">2018-12-07T02:41:05Z</dcterms:created>
  <dcterms:modified xsi:type="dcterms:W3CDTF">2018-12-09T17:32:31Z</dcterms:modified>
</cp:coreProperties>
</file>